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8288000" cy="10287000"/>
  <p:notesSz cx="6858000" cy="9144000"/>
  <p:embeddedFontLst>
    <p:embeddedFont>
      <p:font typeface="Varela Round" charset="1" panose="00000500000000000000"/>
      <p:regular r:id="rId39"/>
    </p:embeddedFont>
    <p:embeddedFont>
      <p:font typeface="Playfair Display Bold Italics" charset="1" panose="00000800000000000000"/>
      <p:regular r:id="rId40"/>
    </p:embeddedFont>
    <p:embeddedFont>
      <p:font typeface="Open Sans Bold" charset="1" panose="020B0806030504020204"/>
      <p:regular r:id="rId41"/>
    </p:embeddedFont>
    <p:embeddedFont>
      <p:font typeface="Open Sans" charset="1" panose="020B0606030504020204"/>
      <p:regular r:id="rId42"/>
    </p:embeddedFont>
    <p:embeddedFont>
      <p:font typeface="Open Sans Italics" charset="1" panose="020B0606030504020204"/>
      <p:regular r:id="rId43"/>
    </p:embeddedFont>
    <p:embeddedFont>
      <p:font typeface="Open Sans Extra Bold" charset="1" panose="020B0906030804020204"/>
      <p:regular r:id="rId44"/>
    </p:embeddedFont>
    <p:embeddedFont>
      <p:font typeface="Playfair Display Bold" charset="1" panose="00000800000000000000"/>
      <p:regular r:id="rId45"/>
    </p:embeddedFont>
    <p:embeddedFont>
      <p:font typeface="Lora" charset="1" panose="00000500000000000000"/>
      <p:regular r:id="rId46"/>
    </p:embeddedFont>
    <p:embeddedFont>
      <p:font typeface="Lato" charset="1" panose="020F0502020204030203"/>
      <p:regular r:id="rId47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slides/slide5.xml" Type="http://schemas.openxmlformats.org/officeDocument/2006/relationships/slide"/><Relationship Id="rId11" Target="slides/slide6.xml" Type="http://schemas.openxmlformats.org/officeDocument/2006/relationships/slide"/><Relationship Id="rId12" Target="slides/slide7.xml" Type="http://schemas.openxmlformats.org/officeDocument/2006/relationships/slide"/><Relationship Id="rId13" Target="slides/slide8.xml" Type="http://schemas.openxmlformats.org/officeDocument/2006/relationships/slide"/><Relationship Id="rId14" Target="slides/slide9.xml" Type="http://schemas.openxmlformats.org/officeDocument/2006/relationships/slide"/><Relationship Id="rId15" Target="slides/slide10.xml" Type="http://schemas.openxmlformats.org/officeDocument/2006/relationships/slide"/><Relationship Id="rId16" Target="slides/slide11.xml" Type="http://schemas.openxmlformats.org/officeDocument/2006/relationships/slide"/><Relationship Id="rId17" Target="slides/slide12.xml" Type="http://schemas.openxmlformats.org/officeDocument/2006/relationships/slide"/><Relationship Id="rId18" Target="slides/slide13.xml" Type="http://schemas.openxmlformats.org/officeDocument/2006/relationships/slide"/><Relationship Id="rId19" Target="slides/slide14.xml" Type="http://schemas.openxmlformats.org/officeDocument/2006/relationships/slide"/><Relationship Id="rId2" Target="presProps.xml" Type="http://schemas.openxmlformats.org/officeDocument/2006/relationships/presProps"/><Relationship Id="rId20" Target="slides/slide15.xml" Type="http://schemas.openxmlformats.org/officeDocument/2006/relationships/slide"/><Relationship Id="rId21" Target="slides/slide16.xml" Type="http://schemas.openxmlformats.org/officeDocument/2006/relationships/slide"/><Relationship Id="rId22" Target="slides/slide17.xml" Type="http://schemas.openxmlformats.org/officeDocument/2006/relationships/slide"/><Relationship Id="rId23" Target="slides/slide18.xml" Type="http://schemas.openxmlformats.org/officeDocument/2006/relationships/slide"/><Relationship Id="rId24" Target="slides/slide19.xml" Type="http://schemas.openxmlformats.org/officeDocument/2006/relationships/slide"/><Relationship Id="rId25" Target="slides/slide20.xml" Type="http://schemas.openxmlformats.org/officeDocument/2006/relationships/slide"/><Relationship Id="rId26" Target="slides/slide21.xml" Type="http://schemas.openxmlformats.org/officeDocument/2006/relationships/slide"/><Relationship Id="rId27" Target="slides/slide22.xml" Type="http://schemas.openxmlformats.org/officeDocument/2006/relationships/slide"/><Relationship Id="rId28" Target="slides/slide23.xml" Type="http://schemas.openxmlformats.org/officeDocument/2006/relationships/slide"/><Relationship Id="rId29" Target="slides/slide24.xml" Type="http://schemas.openxmlformats.org/officeDocument/2006/relationships/slide"/><Relationship Id="rId3" Target="viewProps.xml" Type="http://schemas.openxmlformats.org/officeDocument/2006/relationships/viewProps"/><Relationship Id="rId30" Target="slides/slide25.xml" Type="http://schemas.openxmlformats.org/officeDocument/2006/relationships/slide"/><Relationship Id="rId31" Target="slides/slide26.xml" Type="http://schemas.openxmlformats.org/officeDocument/2006/relationships/slide"/><Relationship Id="rId32" Target="slides/slide27.xml" Type="http://schemas.openxmlformats.org/officeDocument/2006/relationships/slide"/><Relationship Id="rId33" Target="slides/slide28.xml" Type="http://schemas.openxmlformats.org/officeDocument/2006/relationships/slide"/><Relationship Id="rId34" Target="slides/slide29.xml" Type="http://schemas.openxmlformats.org/officeDocument/2006/relationships/slide"/><Relationship Id="rId35" Target="slides/slide30.xml" Type="http://schemas.openxmlformats.org/officeDocument/2006/relationships/slide"/><Relationship Id="rId36" Target="slides/slide31.xml" Type="http://schemas.openxmlformats.org/officeDocument/2006/relationships/slide"/><Relationship Id="rId37" Target="slides/slide32.xml" Type="http://schemas.openxmlformats.org/officeDocument/2006/relationships/slide"/><Relationship Id="rId38" Target="slides/slide33.xml" Type="http://schemas.openxmlformats.org/officeDocument/2006/relationships/slide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fonts/font46.fntdata" Type="http://schemas.openxmlformats.org/officeDocument/2006/relationships/font"/><Relationship Id="rId47" Target="fonts/font47.fntdata" Type="http://schemas.openxmlformats.org/officeDocument/2006/relationships/font"/><Relationship Id="rId5" Target="tableStyles.xml" Type="http://schemas.openxmlformats.org/officeDocument/2006/relationships/tableStyles"/><Relationship Id="rId6" Target="slides/slide1.xml" Type="http://schemas.openxmlformats.org/officeDocument/2006/relationships/slide"/><Relationship Id="rId7" Target="slides/slide2.xml" Type="http://schemas.openxmlformats.org/officeDocument/2006/relationships/slide"/><Relationship Id="rId8" Target="slides/slide3.xml" Type="http://schemas.openxmlformats.org/officeDocument/2006/relationships/slide"/><Relationship Id="rId9" Target="slides/slide4.xml" Type="http://schemas.openxmlformats.org/officeDocument/2006/relationships/slide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jpeg" Type="http://schemas.openxmlformats.org/officeDocument/2006/relationships/image"/><Relationship Id="rId3" Target="../media/VAGO9TjfDco.mp4" Type="http://schemas.openxmlformats.org/officeDocument/2006/relationships/video"/><Relationship Id="rId4" Target="../media/VAGO9TjfDco.mp4" Type="http://schemas.microsoft.com/office/2007/relationships/media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9.png" Type="http://schemas.openxmlformats.org/officeDocument/2006/relationships/image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0.pn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1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2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3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4.jpeg" Type="http://schemas.openxmlformats.org/officeDocument/2006/relationships/image"/></Relationships>
</file>

<file path=ppt/slides/_rels/slide1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5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6.jpeg" Type="http://schemas.openxmlformats.org/officeDocument/2006/relationships/image"/><Relationship Id="rId3" Target="../media/image2.png" Type="http://schemas.openxmlformats.org/officeDocument/2006/relationships/image"/></Relationships>
</file>

<file path=ppt/slides/_rels/slide1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27.jpeg" Type="http://schemas.openxmlformats.org/officeDocument/2006/relationships/image"/><Relationship Id="rId4" Target="../media/image28.jpeg" Type="http://schemas.openxmlformats.org/officeDocument/2006/relationships/image"/><Relationship Id="rId5" Target="../media/image29.jpeg" Type="http://schemas.openxmlformats.org/officeDocument/2006/relationships/image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.png" Type="http://schemas.openxmlformats.org/officeDocument/2006/relationships/image"/></Relationships>
</file>

<file path=ppt/slides/_rels/slide2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http://localhost:3000" TargetMode="External" Type="http://schemas.openxmlformats.org/officeDocument/2006/relationships/hyperlink"/><Relationship Id="rId3" Target="../media/image2.png" Type="http://schemas.openxmlformats.org/officeDocument/2006/relationships/image"/><Relationship Id="rId4" Target="../media/image30.png" Type="http://schemas.openxmlformats.org/officeDocument/2006/relationships/image"/><Relationship Id="rId5" Target="../media/image31.svg" Type="http://schemas.openxmlformats.org/officeDocument/2006/relationships/image"/></Relationships>
</file>

<file path=ppt/slides/_rels/slide2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2.jpeg" Type="http://schemas.openxmlformats.org/officeDocument/2006/relationships/image"/><Relationship Id="rId4" Target="../media/image33.png" Type="http://schemas.openxmlformats.org/officeDocument/2006/relationships/image"/><Relationship Id="rId5" Target="../media/image34.svg" Type="http://schemas.openxmlformats.org/officeDocument/2006/relationships/image"/></Relationships>
</file>

<file path=ppt/slides/_rels/slide2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/Relationships>
</file>

<file path=ppt/slides/_rels/slide2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5.jpeg" Type="http://schemas.openxmlformats.org/officeDocument/2006/relationships/image"/></Relationships>
</file>

<file path=ppt/slides/_rels/slide2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6.jpeg" Type="http://schemas.openxmlformats.org/officeDocument/2006/relationships/image"/></Relationships>
</file>

<file path=ppt/slides/_rels/slide2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7.png" Type="http://schemas.openxmlformats.org/officeDocument/2006/relationships/image"/></Relationships>
</file>

<file path=ppt/slides/_rels/slide2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8.png" Type="http://schemas.openxmlformats.org/officeDocument/2006/relationships/image"/></Relationships>
</file>

<file path=ppt/slides/_rels/slide2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39.jpeg" Type="http://schemas.openxmlformats.org/officeDocument/2006/relationships/image"/></Relationships>
</file>

<file path=ppt/slides/_rels/slide2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0.png" Type="http://schemas.openxmlformats.org/officeDocument/2006/relationships/image"/><Relationship Id="rId4" Target="../media/image41.png" Type="http://schemas.openxmlformats.org/officeDocument/2006/relationships/image"/></Relationships>
</file>

<file path=ppt/slides/_rels/slide2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2.jpeg" Type="http://schemas.openxmlformats.org/officeDocument/2006/relationships/image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.png" Type="http://schemas.openxmlformats.org/officeDocument/2006/relationships/image"/></Relationships>
</file>

<file path=ppt/slides/_rels/slide3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3.png" Type="http://schemas.openxmlformats.org/officeDocument/2006/relationships/image"/><Relationship Id="rId3" Target="../media/image44.png" Type="http://schemas.openxmlformats.org/officeDocument/2006/relationships/image"/><Relationship Id="rId4" Target="../media/image45.svg" Type="http://schemas.openxmlformats.org/officeDocument/2006/relationships/image"/><Relationship Id="rId5" Target="../media/image2.png" Type="http://schemas.openxmlformats.org/officeDocument/2006/relationships/image"/></Relationships>
</file>

<file path=ppt/slides/_rels/slide3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6.png" Type="http://schemas.openxmlformats.org/officeDocument/2006/relationships/image"/><Relationship Id="rId4" Target="../media/image47.svg" Type="http://schemas.openxmlformats.org/officeDocument/2006/relationships/image"/><Relationship Id="rId5" Target="../media/image48.jpeg" Type="http://schemas.openxmlformats.org/officeDocument/2006/relationships/image"/></Relationships>
</file>

<file path=ppt/slides/_rels/slide3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49.png" Type="http://schemas.openxmlformats.org/officeDocument/2006/relationships/image"/><Relationship Id="rId4" Target="../media/image50.svg" Type="http://schemas.openxmlformats.org/officeDocument/2006/relationships/image"/></Relationships>
</file>

<file path=ppt/slides/_rels/slide3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2" Target="../media/image51.jpeg" Type="http://schemas.openxmlformats.org/officeDocument/2006/relationships/image"/><Relationship Id="rId3" Target="../media/image52.png" Type="http://schemas.openxmlformats.org/officeDocument/2006/relationships/image"/><Relationship Id="rId4" Target="../media/image53.svg" Type="http://schemas.openxmlformats.org/officeDocument/2006/relationships/image"/><Relationship Id="rId5" Target="../media/image54.png" Type="http://schemas.openxmlformats.org/officeDocument/2006/relationships/image"/><Relationship Id="rId6" Target="../media/image55.svg" Type="http://schemas.openxmlformats.org/officeDocument/2006/relationships/image"/><Relationship Id="rId7" Target="http://localhost:3000" TargetMode="External" Type="http://schemas.openxmlformats.org/officeDocument/2006/relationships/hyperlink"/><Relationship Id="rId8" Target="../media/image56.png" Type="http://schemas.openxmlformats.org/officeDocument/2006/relationships/image"/><Relationship Id="rId9" Target="../media/image57.svg" Type="http://schemas.openxmlformats.org/officeDocument/2006/relationships/image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5.png" Type="http://schemas.openxmlformats.org/officeDocument/2006/relationships/image"/><Relationship Id="rId4" Target="../media/image6.png" Type="http://schemas.openxmlformats.org/officeDocument/2006/relationships/image"/><Relationship Id="rId5" Target="../media/image7.png" Type="http://schemas.openxmlformats.org/officeDocument/2006/relationships/image"/><Relationship Id="rId6" Target="../media/image8.png" Type="http://schemas.openxmlformats.org/officeDocument/2006/relationships/image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9.png" Type="http://schemas.openxmlformats.org/officeDocument/2006/relationships/image"/><Relationship Id="rId3" Target="../media/image2.png" Type="http://schemas.openxmlformats.org/officeDocument/2006/relationships/image"/><Relationship Id="rId4" Target="../media/image10.png" Type="http://schemas.openxmlformats.org/officeDocument/2006/relationships/image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png" Type="http://schemas.openxmlformats.org/officeDocument/2006/relationships/image"/><Relationship Id="rId3" Target="../media/image12.png" Type="http://schemas.openxmlformats.org/officeDocument/2006/relationships/image"/><Relationship Id="rId4" Target="../media/image2.png" Type="http://schemas.openxmlformats.org/officeDocument/2006/relationships/image"/><Relationship Id="rId5" Target="../media/image13.png" Type="http://schemas.openxmlformats.org/officeDocument/2006/relationships/image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4.png" Type="http://schemas.openxmlformats.org/officeDocument/2006/relationships/image"/><Relationship Id="rId4" Target="../media/image15.png" Type="http://schemas.openxmlformats.org/officeDocument/2006/relationships/image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6.png" Type="http://schemas.openxmlformats.org/officeDocument/2006/relationships/image"/><Relationship Id="rId4" Target="../media/image17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png" Type="http://schemas.openxmlformats.org/officeDocument/2006/relationships/image"/><Relationship Id="rId3" Target="../media/image18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3753431" y="1028700"/>
            <a:ext cx="11097532" cy="2265263"/>
            <a:chOff x="0" y="0"/>
            <a:chExt cx="14796709" cy="3020351"/>
          </a:xfrm>
        </p:grpSpPr>
        <p:sp>
          <p:nvSpPr>
            <p:cNvPr name="AutoShape 4" id="4"/>
            <p:cNvSpPr/>
            <p:nvPr/>
          </p:nvSpPr>
          <p:spPr>
            <a:xfrm>
              <a:off x="24018" y="2268741"/>
              <a:ext cx="3394695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4796709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Types de cartes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39122"/>
              <a:ext cx="13201981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6 DIFFÉRENTS TYPES DE CARTES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4018" y="2577163"/>
              <a:ext cx="14772692" cy="443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26246" y="-3325317"/>
            <a:ext cx="970915" cy="12480265"/>
            <a:chOff x="0" y="0"/>
            <a:chExt cx="1294553" cy="16640353"/>
          </a:xfrm>
        </p:grpSpPr>
        <p:sp>
          <p:nvSpPr>
            <p:cNvPr name="TextBox 9" id="9"/>
            <p:cNvSpPr txBox="true"/>
            <p:nvPr/>
          </p:nvSpPr>
          <p:spPr>
            <a:xfrm rot="-5400000">
              <a:off x="-3501506" y="11844294"/>
              <a:ext cx="81737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Concept du Jeu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815815" y="79"/>
              <a:ext cx="25400" cy="8140597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1" id="11"/>
          <p:cNvSpPr txBox="true"/>
          <p:nvPr/>
        </p:nvSpPr>
        <p:spPr>
          <a:xfrm rot="0">
            <a:off x="2195085" y="3761478"/>
            <a:ext cx="4575152" cy="77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Créatures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1422576" y="6554382"/>
            <a:ext cx="6722939" cy="56360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634"/>
              </a:lnSpc>
              <a:spcBef>
                <a:spcPct val="0"/>
              </a:spcBef>
            </a:pPr>
            <a:r>
              <a:rPr lang="en-US" sz="3310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Héros, Armes, Pièges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2195085" y="8406907"/>
            <a:ext cx="13897831" cy="86351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7004"/>
              </a:lnSpc>
              <a:spcBef>
                <a:spcPct val="0"/>
              </a:spcBef>
            </a:pPr>
            <a:r>
              <a:rPr lang="en-US" sz="5003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Une nouveauté : cartes Game-Master 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10371003" y="4099331"/>
            <a:ext cx="4479960" cy="77081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339"/>
              </a:lnSpc>
              <a:spcBef>
                <a:spcPct val="0"/>
              </a:spcBef>
            </a:pPr>
            <a:r>
              <a:rPr lang="en-US" sz="4528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Sortilèges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35942" y="1028700"/>
            <a:ext cx="7816116" cy="2617688"/>
            <a:chOff x="0" y="0"/>
            <a:chExt cx="10421487" cy="3490251"/>
          </a:xfrm>
        </p:grpSpPr>
        <p:sp>
          <p:nvSpPr>
            <p:cNvPr name="AutoShape 4" id="4"/>
            <p:cNvSpPr/>
            <p:nvPr/>
          </p:nvSpPr>
          <p:spPr>
            <a:xfrm>
              <a:off x="16916" y="2738641"/>
              <a:ext cx="2390922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0421487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Types de créatures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39122"/>
              <a:ext cx="9298302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DES FAIBLESSES / RÉSISTANCES POUR DES TYPES DE DÉGÂTS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916" y="3047063"/>
              <a:ext cx="10404572" cy="443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26246" y="-3325317"/>
            <a:ext cx="970915" cy="12480265"/>
            <a:chOff x="0" y="0"/>
            <a:chExt cx="1294553" cy="16640353"/>
          </a:xfrm>
        </p:grpSpPr>
        <p:sp>
          <p:nvSpPr>
            <p:cNvPr name="TextBox 9" id="9"/>
            <p:cNvSpPr txBox="true"/>
            <p:nvPr/>
          </p:nvSpPr>
          <p:spPr>
            <a:xfrm rot="-5400000">
              <a:off x="-3501506" y="11844294"/>
              <a:ext cx="81737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Concept du Jeu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815815" y="79"/>
              <a:ext cx="25400" cy="8140597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2965242" y="3527857"/>
            <a:ext cx="12357516" cy="5627091"/>
            <a:chOff x="0" y="0"/>
            <a:chExt cx="1009111" cy="459507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9111" cy="459507"/>
            </a:xfrm>
            <a:custGeom>
              <a:avLst/>
              <a:gdLst/>
              <a:ahLst/>
              <a:cxnLst/>
              <a:rect r="r" b="b" t="t" l="l"/>
              <a:pathLst>
                <a:path h="459507" w="1009111">
                  <a:moveTo>
                    <a:pt x="14409" y="0"/>
                  </a:moveTo>
                  <a:lnTo>
                    <a:pt x="994702" y="0"/>
                  </a:lnTo>
                  <a:cubicBezTo>
                    <a:pt x="1002660" y="0"/>
                    <a:pt x="1009111" y="6451"/>
                    <a:pt x="1009111" y="14409"/>
                  </a:cubicBezTo>
                  <a:lnTo>
                    <a:pt x="1009111" y="445097"/>
                  </a:lnTo>
                  <a:cubicBezTo>
                    <a:pt x="1009111" y="453055"/>
                    <a:pt x="1002660" y="459507"/>
                    <a:pt x="994702" y="459507"/>
                  </a:cubicBezTo>
                  <a:lnTo>
                    <a:pt x="14409" y="459507"/>
                  </a:lnTo>
                  <a:cubicBezTo>
                    <a:pt x="6451" y="459507"/>
                    <a:pt x="0" y="453055"/>
                    <a:pt x="0" y="445097"/>
                  </a:cubicBezTo>
                  <a:lnTo>
                    <a:pt x="0" y="14409"/>
                  </a:lnTo>
                  <a:cubicBezTo>
                    <a:pt x="0" y="6451"/>
                    <a:pt x="6451" y="0"/>
                    <a:pt x="14409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498" r="0" b="-498"/>
              </a:stretch>
            </a:blipFill>
          </p:spPr>
        </p:sp>
      </p:grp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887530" y="336669"/>
            <a:ext cx="7816116" cy="2265263"/>
            <a:chOff x="0" y="0"/>
            <a:chExt cx="10421487" cy="3020351"/>
          </a:xfrm>
        </p:grpSpPr>
        <p:sp>
          <p:nvSpPr>
            <p:cNvPr name="AutoShape 4" id="4"/>
            <p:cNvSpPr/>
            <p:nvPr/>
          </p:nvSpPr>
          <p:spPr>
            <a:xfrm>
              <a:off x="16916" y="2268741"/>
              <a:ext cx="2390922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0421487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Règles du jeu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39122"/>
              <a:ext cx="929830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LA BOUCLE DE GAMEPLAY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916" y="2577163"/>
              <a:ext cx="10404572" cy="443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26246" y="-3325317"/>
            <a:ext cx="970915" cy="12480265"/>
            <a:chOff x="0" y="0"/>
            <a:chExt cx="1294553" cy="16640353"/>
          </a:xfrm>
        </p:grpSpPr>
        <p:sp>
          <p:nvSpPr>
            <p:cNvPr name="TextBox 9" id="9"/>
            <p:cNvSpPr txBox="true"/>
            <p:nvPr/>
          </p:nvSpPr>
          <p:spPr>
            <a:xfrm rot="-5400000">
              <a:off x="-3501506" y="11844294"/>
              <a:ext cx="81737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Concept du Jeu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815815" y="79"/>
              <a:ext cx="25400" cy="8140597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3254719" y="2189565"/>
            <a:ext cx="11778561" cy="7493754"/>
            <a:chOff x="0" y="0"/>
            <a:chExt cx="1277546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277546" cy="812800"/>
            </a:xfrm>
            <a:custGeom>
              <a:avLst/>
              <a:gdLst/>
              <a:ahLst/>
              <a:cxnLst/>
              <a:rect r="r" b="b" t="t" l="l"/>
              <a:pathLst>
                <a:path h="812800" w="1277546">
                  <a:moveTo>
                    <a:pt x="15118" y="0"/>
                  </a:moveTo>
                  <a:lnTo>
                    <a:pt x="1262428" y="0"/>
                  </a:lnTo>
                  <a:cubicBezTo>
                    <a:pt x="1266438" y="0"/>
                    <a:pt x="1270283" y="1593"/>
                    <a:pt x="1273118" y="4428"/>
                  </a:cubicBezTo>
                  <a:cubicBezTo>
                    <a:pt x="1275953" y="7263"/>
                    <a:pt x="1277546" y="11108"/>
                    <a:pt x="1277546" y="15118"/>
                  </a:cubicBezTo>
                  <a:lnTo>
                    <a:pt x="1277546" y="797682"/>
                  </a:lnTo>
                  <a:cubicBezTo>
                    <a:pt x="1277546" y="801692"/>
                    <a:pt x="1275953" y="805537"/>
                    <a:pt x="1273118" y="808372"/>
                  </a:cubicBezTo>
                  <a:cubicBezTo>
                    <a:pt x="1270283" y="811207"/>
                    <a:pt x="1266438" y="812800"/>
                    <a:pt x="1262428" y="812800"/>
                  </a:cubicBezTo>
                  <a:lnTo>
                    <a:pt x="15118" y="812800"/>
                  </a:lnTo>
                  <a:cubicBezTo>
                    <a:pt x="11108" y="812800"/>
                    <a:pt x="7263" y="811207"/>
                    <a:pt x="4428" y="808372"/>
                  </a:cubicBezTo>
                  <a:cubicBezTo>
                    <a:pt x="1593" y="805537"/>
                    <a:pt x="0" y="801692"/>
                    <a:pt x="0" y="797682"/>
                  </a:cubicBezTo>
                  <a:lnTo>
                    <a:pt x="0" y="15118"/>
                  </a:lnTo>
                  <a:cubicBezTo>
                    <a:pt x="0" y="11108"/>
                    <a:pt x="1593" y="7263"/>
                    <a:pt x="4428" y="4428"/>
                  </a:cubicBezTo>
                  <a:cubicBezTo>
                    <a:pt x="7263" y="1593"/>
                    <a:pt x="11108" y="0"/>
                    <a:pt x="15118" y="0"/>
                  </a:cubicBezTo>
                  <a:close/>
                </a:path>
              </a:pathLst>
            </a:custGeom>
            <a:blipFill>
              <a:blip r:embed="rId3"/>
              <a:stretch>
                <a:fillRect l="0" t="-88" r="0" b="-88"/>
              </a:stretch>
            </a:blipFill>
          </p:spPr>
        </p:sp>
      </p:grp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427764" y="1414072"/>
            <a:ext cx="9317548" cy="7423153"/>
            <a:chOff x="0" y="0"/>
            <a:chExt cx="2454004" cy="19550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4004" cy="1955069"/>
            </a:xfrm>
            <a:custGeom>
              <a:avLst/>
              <a:gdLst/>
              <a:ahLst/>
              <a:cxnLst/>
              <a:rect r="r" b="b" t="t" l="l"/>
              <a:pathLst>
                <a:path h="1955069" w="2454004">
                  <a:moveTo>
                    <a:pt x="0" y="0"/>
                  </a:moveTo>
                  <a:lnTo>
                    <a:pt x="2454004" y="0"/>
                  </a:lnTo>
                  <a:lnTo>
                    <a:pt x="2454004" y="1955069"/>
                  </a:lnTo>
                  <a:lnTo>
                    <a:pt x="0" y="1955069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54004" cy="1993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7537" cy="1193120"/>
            </a:xfrm>
            <a:custGeom>
              <a:avLst/>
              <a:gdLst/>
              <a:ahLst/>
              <a:cxnLst/>
              <a:rect r="r" b="b" t="t" l="l"/>
              <a:pathLst>
                <a:path h="1193120" w="387537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7537" cy="1231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81842" y="1748934"/>
            <a:ext cx="8362585" cy="1483045"/>
            <a:chOff x="0" y="0"/>
            <a:chExt cx="11150113" cy="19773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78342"/>
              <a:ext cx="104450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Fonctionnalités Clés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11150113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NOTRE PRODUIT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0" y="1951993"/>
              <a:ext cx="3835460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4140854" y="2116726"/>
            <a:ext cx="3808689" cy="1526862"/>
            <a:chOff x="0" y="0"/>
            <a:chExt cx="5078252" cy="2035816"/>
          </a:xfrm>
        </p:grpSpPr>
        <p:grpSp>
          <p:nvGrpSpPr>
            <p:cNvPr name="Group 13" id="13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5" id="15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6" id="16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Simplicité, sécurité, personnalisation</a:t>
              </a:r>
            </a:p>
          </p:txBody>
        </p:sp>
        <p:sp>
          <p:nvSpPr>
            <p:cNvPr name="TextBox 17" id="17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Création et Gestion de Compte</a:t>
              </a: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4140854" y="5110714"/>
            <a:ext cx="3808689" cy="1526862"/>
            <a:chOff x="0" y="0"/>
            <a:chExt cx="5078252" cy="2035816"/>
          </a:xfrm>
        </p:grpSpPr>
        <p:grpSp>
          <p:nvGrpSpPr>
            <p:cNvPr name="Group 19" id="19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20" id="20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1" id="21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2" id="22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Interface intuitive, tri des cartes/decks</a:t>
              </a:r>
            </a:p>
          </p:txBody>
        </p:sp>
        <p:sp>
          <p:nvSpPr>
            <p:cNvPr name="TextBox 23" id="23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Decks et Cartes</a:t>
              </a:r>
            </a:p>
          </p:txBody>
        </p:sp>
      </p:grpSp>
      <p:grpSp>
        <p:nvGrpSpPr>
          <p:cNvPr name="Group 24" id="24"/>
          <p:cNvGrpSpPr/>
          <p:nvPr/>
        </p:nvGrpSpPr>
        <p:grpSpPr>
          <a:xfrm rot="0">
            <a:off x="14140854" y="8104703"/>
            <a:ext cx="3808689" cy="1526862"/>
            <a:chOff x="0" y="0"/>
            <a:chExt cx="5078252" cy="2035816"/>
          </a:xfrm>
        </p:grpSpPr>
        <p:grpSp>
          <p:nvGrpSpPr>
            <p:cNvPr name="Group 25" id="25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26" id="26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7" id="27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8" id="28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Public et privé, Expérience sociale</a:t>
              </a:r>
            </a:p>
          </p:txBody>
        </p:sp>
        <p:sp>
          <p:nvSpPr>
            <p:cNvPr name="TextBox 29" id="29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Mode de Jeu</a:t>
              </a:r>
            </a:p>
          </p:txBody>
        </p:sp>
      </p:grpSp>
      <p:grpSp>
        <p:nvGrpSpPr>
          <p:cNvPr name="Group 30" id="30"/>
          <p:cNvGrpSpPr/>
          <p:nvPr/>
        </p:nvGrpSpPr>
        <p:grpSpPr>
          <a:xfrm rot="0">
            <a:off x="9943303" y="619731"/>
            <a:ext cx="4666441" cy="1870726"/>
            <a:chOff x="0" y="0"/>
            <a:chExt cx="6221921" cy="2494301"/>
          </a:xfrm>
        </p:grpSpPr>
        <p:grpSp>
          <p:nvGrpSpPr>
            <p:cNvPr name="Group 31" id="31"/>
            <p:cNvGrpSpPr/>
            <p:nvPr/>
          </p:nvGrpSpPr>
          <p:grpSpPr>
            <a:xfrm rot="0">
              <a:off x="0" y="0"/>
              <a:ext cx="6221921" cy="2494301"/>
              <a:chOff x="0" y="0"/>
              <a:chExt cx="1951481" cy="782327"/>
            </a:xfrm>
          </p:grpSpPr>
          <p:sp>
            <p:nvSpPr>
              <p:cNvPr name="Freeform 32" id="32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3" id="33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4" id="34"/>
            <p:cNvSpPr txBox="true"/>
            <p:nvPr/>
          </p:nvSpPr>
          <p:spPr>
            <a:xfrm rot="0">
              <a:off x="323613" y="1255846"/>
              <a:ext cx="5574696" cy="76262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9"/>
                </a:lnSpc>
              </a:pPr>
              <a:r>
                <a:rPr lang="en-US" sz="1677" spc="4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Achat de cartes, Modèles économiques possibles</a:t>
              </a:r>
            </a:p>
          </p:txBody>
        </p:sp>
        <p:sp>
          <p:nvSpPr>
            <p:cNvPr name="TextBox 35" id="35"/>
            <p:cNvSpPr txBox="true"/>
            <p:nvPr/>
          </p:nvSpPr>
          <p:spPr>
            <a:xfrm rot="0">
              <a:off x="323613" y="599930"/>
              <a:ext cx="5574696" cy="4927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Boutique Intégrée</a:t>
              </a:r>
            </a:p>
          </p:txBody>
        </p:sp>
      </p:grpSp>
      <p:grpSp>
        <p:nvGrpSpPr>
          <p:cNvPr name="Group 36" id="36"/>
          <p:cNvGrpSpPr/>
          <p:nvPr/>
        </p:nvGrpSpPr>
        <p:grpSpPr>
          <a:xfrm rot="0">
            <a:off x="9943303" y="3613720"/>
            <a:ext cx="3808689" cy="1526862"/>
            <a:chOff x="0" y="0"/>
            <a:chExt cx="5078252" cy="2035816"/>
          </a:xfrm>
        </p:grpSpPr>
        <p:grpSp>
          <p:nvGrpSpPr>
            <p:cNvPr name="Group 37" id="37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38" id="38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9" id="39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0" id="40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thèmes, Langues, Musique et son</a:t>
              </a:r>
            </a:p>
          </p:txBody>
        </p:sp>
        <p:sp>
          <p:nvSpPr>
            <p:cNvPr name="TextBox 41" id="41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Personnalisation</a:t>
              </a:r>
            </a:p>
          </p:txBody>
        </p:sp>
      </p:grpSp>
      <p:grpSp>
        <p:nvGrpSpPr>
          <p:cNvPr name="Group 42" id="42"/>
          <p:cNvGrpSpPr/>
          <p:nvPr/>
        </p:nvGrpSpPr>
        <p:grpSpPr>
          <a:xfrm rot="0">
            <a:off x="9943303" y="6607708"/>
            <a:ext cx="3808689" cy="1526862"/>
            <a:chOff x="0" y="0"/>
            <a:chExt cx="5078252" cy="2035816"/>
          </a:xfrm>
        </p:grpSpPr>
        <p:grpSp>
          <p:nvGrpSpPr>
            <p:cNvPr name="Group 43" id="43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44" id="44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5" id="45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6" id="46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Fidélisation des joueurs par les succès, Immersion via sa propre bande son</a:t>
              </a:r>
            </a:p>
          </p:txBody>
        </p:sp>
        <p:sp>
          <p:nvSpPr>
            <p:cNvPr name="TextBox 47" id="47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Succès et Playlist en Jeu</a:t>
              </a: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74578" y="3613720"/>
            <a:ext cx="9377114" cy="5440985"/>
            <a:chOff x="0" y="0"/>
            <a:chExt cx="12502819" cy="7254646"/>
          </a:xfrm>
        </p:grpSpPr>
        <p:grpSp>
          <p:nvGrpSpPr>
            <p:cNvPr name="Group 49" id="49"/>
            <p:cNvGrpSpPr/>
            <p:nvPr/>
          </p:nvGrpSpPr>
          <p:grpSpPr>
            <a:xfrm rot="5400000">
              <a:off x="3130410" y="-2117762"/>
              <a:ext cx="6693253" cy="12051564"/>
              <a:chOff x="0" y="0"/>
              <a:chExt cx="1116285" cy="2009932"/>
            </a:xfrm>
          </p:grpSpPr>
          <p:sp>
            <p:nvSpPr>
              <p:cNvPr name="Freeform 50" id="50"/>
              <p:cNvSpPr/>
              <p:nvPr/>
            </p:nvSpPr>
            <p:spPr>
              <a:xfrm flipH="false" flipV="false" rot="0">
                <a:off x="0" y="0"/>
                <a:ext cx="1116285" cy="2009932"/>
              </a:xfrm>
              <a:custGeom>
                <a:avLst/>
                <a:gdLst/>
                <a:ahLst/>
                <a:cxnLst/>
                <a:rect r="r" b="b" t="t" l="l"/>
                <a:pathLst>
                  <a:path h="2009932" w="1116285">
                    <a:moveTo>
                      <a:pt x="0" y="0"/>
                    </a:moveTo>
                    <a:lnTo>
                      <a:pt x="1116285" y="0"/>
                    </a:lnTo>
                    <a:lnTo>
                      <a:pt x="1116285" y="2009932"/>
                    </a:lnTo>
                    <a:lnTo>
                      <a:pt x="0" y="2009932"/>
                    </a:lnTo>
                    <a:close/>
                  </a:path>
                </a:pathLst>
              </a:custGeom>
              <a:solidFill>
                <a:srgbClr val="37426C"/>
              </a:solidFill>
            </p:spPr>
          </p:sp>
          <p:sp>
            <p:nvSpPr>
              <p:cNvPr name="TextBox 51" id="51"/>
              <p:cNvSpPr txBox="true"/>
              <p:nvPr/>
            </p:nvSpPr>
            <p:spPr>
              <a:xfrm>
                <a:off x="0" y="-38100"/>
                <a:ext cx="1116285" cy="20480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52" id="52"/>
            <p:cNvGrpSpPr/>
            <p:nvPr/>
          </p:nvGrpSpPr>
          <p:grpSpPr>
            <a:xfrm rot="0">
              <a:off x="0" y="0"/>
              <a:ext cx="12051564" cy="6687147"/>
              <a:chOff x="0" y="0"/>
              <a:chExt cx="1812211" cy="1005556"/>
            </a:xfrm>
          </p:grpSpPr>
          <p:sp>
            <p:nvSpPr>
              <p:cNvPr name="Freeform 53" id="53"/>
              <p:cNvSpPr/>
              <p:nvPr/>
            </p:nvSpPr>
            <p:spPr>
              <a:xfrm flipH="false" flipV="false" rot="0">
                <a:off x="0" y="0"/>
                <a:ext cx="1812211" cy="1005556"/>
              </a:xfrm>
              <a:custGeom>
                <a:avLst/>
                <a:gdLst/>
                <a:ahLst/>
                <a:cxnLst/>
                <a:rect r="r" b="b" t="t" l="l"/>
                <a:pathLst>
                  <a:path h="1005556" w="1812211">
                    <a:moveTo>
                      <a:pt x="0" y="0"/>
                    </a:moveTo>
                    <a:lnTo>
                      <a:pt x="1812211" y="0"/>
                    </a:lnTo>
                    <a:lnTo>
                      <a:pt x="1812211" y="1005556"/>
                    </a:lnTo>
                    <a:lnTo>
                      <a:pt x="0" y="1005556"/>
                    </a:lnTo>
                    <a:close/>
                  </a:path>
                </a:pathLst>
              </a:custGeom>
              <a:blipFill>
                <a:blip r:embed="rId2"/>
                <a:stretch>
                  <a:fillRect l="0" t="-10108" r="0" b="-10108"/>
                </a:stretch>
              </a:blipFill>
            </p:spPr>
          </p:sp>
        </p:grpSp>
      </p:grpSp>
      <p:sp>
        <p:nvSpPr>
          <p:cNvPr name="Freeform 54" id="54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427764" y="1414072"/>
            <a:ext cx="9317548" cy="7423153"/>
            <a:chOff x="0" y="0"/>
            <a:chExt cx="2454004" cy="19550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4004" cy="1955069"/>
            </a:xfrm>
            <a:custGeom>
              <a:avLst/>
              <a:gdLst/>
              <a:ahLst/>
              <a:cxnLst/>
              <a:rect r="r" b="b" t="t" l="l"/>
              <a:pathLst>
                <a:path h="1955069" w="2454004">
                  <a:moveTo>
                    <a:pt x="0" y="0"/>
                  </a:moveTo>
                  <a:lnTo>
                    <a:pt x="2454004" y="0"/>
                  </a:lnTo>
                  <a:lnTo>
                    <a:pt x="2454004" y="1955069"/>
                  </a:lnTo>
                  <a:lnTo>
                    <a:pt x="0" y="1955069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54004" cy="1993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7537" cy="1193120"/>
            </a:xfrm>
            <a:custGeom>
              <a:avLst/>
              <a:gdLst/>
              <a:ahLst/>
              <a:cxnLst/>
              <a:rect r="r" b="b" t="t" l="l"/>
              <a:pathLst>
                <a:path h="1193120" w="387537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7537" cy="1231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3282472" y="2116726"/>
            <a:ext cx="4667071" cy="1870978"/>
            <a:chOff x="0" y="0"/>
            <a:chExt cx="6222761" cy="2494638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6222761" cy="2494638"/>
              <a:chOff x="0" y="0"/>
              <a:chExt cx="1951481" cy="78232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323656" y="1256021"/>
              <a:ext cx="5575449" cy="3719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9"/>
                </a:lnSpc>
              </a:pPr>
              <a:r>
                <a:rPr lang="en-US" sz="1678" spc="4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Simplicité, sécurité, personnalisation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323656" y="600017"/>
              <a:ext cx="5575449" cy="49281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Création et Gestion de Compte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40854" y="5110714"/>
            <a:ext cx="3808689" cy="1526862"/>
            <a:chOff x="0" y="0"/>
            <a:chExt cx="5078252" cy="203581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Interface intuitive, tri des cartes/decks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Decks et Cartes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140854" y="8104703"/>
            <a:ext cx="3808689" cy="1526862"/>
            <a:chOff x="0" y="0"/>
            <a:chExt cx="5078252" cy="203581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Public et privé, Expérience sociale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Mode de Jeu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43303" y="619731"/>
            <a:ext cx="3808689" cy="1526862"/>
            <a:chOff x="0" y="0"/>
            <a:chExt cx="5078252" cy="203581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Achat de cartes, Modèles économiques possibles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Boutique Intégrée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43303" y="3613720"/>
            <a:ext cx="3808689" cy="1526862"/>
            <a:chOff x="0" y="0"/>
            <a:chExt cx="5078252" cy="203581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thèmes, Langues, Musique et son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Personnalisation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943303" y="6607708"/>
            <a:ext cx="3808689" cy="1526862"/>
            <a:chOff x="0" y="0"/>
            <a:chExt cx="5078252" cy="2035816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Fidélisation des joueurs par les succès, Immersion via sa propre bande son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Succès et Playlist en Jeu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74578" y="3613720"/>
            <a:ext cx="9377114" cy="5440985"/>
            <a:chOff x="0" y="0"/>
            <a:chExt cx="12502819" cy="7254646"/>
          </a:xfrm>
        </p:grpSpPr>
        <p:grpSp>
          <p:nvGrpSpPr>
            <p:cNvPr name="Group 45" id="45"/>
            <p:cNvGrpSpPr/>
            <p:nvPr/>
          </p:nvGrpSpPr>
          <p:grpSpPr>
            <a:xfrm rot="5400000">
              <a:off x="3130410" y="-2117762"/>
              <a:ext cx="6693253" cy="12051564"/>
              <a:chOff x="0" y="0"/>
              <a:chExt cx="1116285" cy="200993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116285" cy="2009932"/>
              </a:xfrm>
              <a:custGeom>
                <a:avLst/>
                <a:gdLst/>
                <a:ahLst/>
                <a:cxnLst/>
                <a:rect r="r" b="b" t="t" l="l"/>
                <a:pathLst>
                  <a:path h="2009932" w="1116285">
                    <a:moveTo>
                      <a:pt x="0" y="0"/>
                    </a:moveTo>
                    <a:lnTo>
                      <a:pt x="1116285" y="0"/>
                    </a:lnTo>
                    <a:lnTo>
                      <a:pt x="1116285" y="2009932"/>
                    </a:lnTo>
                    <a:lnTo>
                      <a:pt x="0" y="2009932"/>
                    </a:lnTo>
                    <a:close/>
                  </a:path>
                </a:pathLst>
              </a:custGeom>
              <a:solidFill>
                <a:srgbClr val="37426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38100"/>
                <a:ext cx="1116285" cy="20480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0"/>
              <a:ext cx="12051564" cy="6687147"/>
              <a:chOff x="0" y="0"/>
              <a:chExt cx="1812211" cy="1005556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812211" cy="1005556"/>
              </a:xfrm>
              <a:custGeom>
                <a:avLst/>
                <a:gdLst/>
                <a:ahLst/>
                <a:cxnLst/>
                <a:rect r="r" b="b" t="t" l="l"/>
                <a:pathLst>
                  <a:path h="1005556" w="1812211">
                    <a:moveTo>
                      <a:pt x="0" y="0"/>
                    </a:moveTo>
                    <a:lnTo>
                      <a:pt x="1812211" y="0"/>
                    </a:lnTo>
                    <a:lnTo>
                      <a:pt x="1812211" y="1005556"/>
                    </a:lnTo>
                    <a:lnTo>
                      <a:pt x="0" y="1005556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11372" t="0" r="-11372" b="0"/>
                </a:stretch>
              </a:blipFill>
            </p:spPr>
          </p:sp>
        </p:grpSp>
      </p:grpSp>
      <p:sp>
        <p:nvSpPr>
          <p:cNvPr name="Freeform 50" id="50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781842" y="1748934"/>
            <a:ext cx="8362585" cy="1483045"/>
            <a:chOff x="0" y="0"/>
            <a:chExt cx="11150113" cy="1977393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0" y="278342"/>
              <a:ext cx="104450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Fonctionnalités Clés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0" y="-47625"/>
              <a:ext cx="11150113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NOTRE PRODUIT</a:t>
              </a:r>
            </a:p>
          </p:txBody>
        </p:sp>
        <p:sp>
          <p:nvSpPr>
            <p:cNvPr name="AutoShape 54" id="54"/>
            <p:cNvSpPr/>
            <p:nvPr/>
          </p:nvSpPr>
          <p:spPr>
            <a:xfrm>
              <a:off x="0" y="1951993"/>
              <a:ext cx="3835460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427764" y="1414072"/>
            <a:ext cx="9317548" cy="7423153"/>
            <a:chOff x="0" y="0"/>
            <a:chExt cx="2454004" cy="19550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4004" cy="1955069"/>
            </a:xfrm>
            <a:custGeom>
              <a:avLst/>
              <a:gdLst/>
              <a:ahLst/>
              <a:cxnLst/>
              <a:rect r="r" b="b" t="t" l="l"/>
              <a:pathLst>
                <a:path h="1955069" w="2454004">
                  <a:moveTo>
                    <a:pt x="0" y="0"/>
                  </a:moveTo>
                  <a:lnTo>
                    <a:pt x="2454004" y="0"/>
                  </a:lnTo>
                  <a:lnTo>
                    <a:pt x="2454004" y="1955069"/>
                  </a:lnTo>
                  <a:lnTo>
                    <a:pt x="0" y="1955069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54004" cy="1993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7537" cy="1193120"/>
            </a:xfrm>
            <a:custGeom>
              <a:avLst/>
              <a:gdLst/>
              <a:ahLst/>
              <a:cxnLst/>
              <a:rect r="r" b="b" t="t" l="l"/>
              <a:pathLst>
                <a:path h="1193120" w="387537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7537" cy="1231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40854" y="2116726"/>
            <a:ext cx="3808689" cy="1526862"/>
            <a:chOff x="0" y="0"/>
            <a:chExt cx="5078252" cy="203581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Simplicité, sécurité, personnalisation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Création et Gestion de Compte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40854" y="5110714"/>
            <a:ext cx="3808689" cy="1526862"/>
            <a:chOff x="0" y="0"/>
            <a:chExt cx="5078252" cy="203581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Interface intuitive, tri des cartes/decks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Decks et Cartes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140854" y="8104703"/>
            <a:ext cx="3808689" cy="1526862"/>
            <a:chOff x="0" y="0"/>
            <a:chExt cx="5078252" cy="203581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Public et privé, Expérience sociale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Mode de Jeu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43303" y="619731"/>
            <a:ext cx="3808689" cy="1526862"/>
            <a:chOff x="0" y="0"/>
            <a:chExt cx="5078252" cy="203581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Achat de cartes, Modèles économiques possibles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Boutique Intégrée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43303" y="3613720"/>
            <a:ext cx="4667197" cy="1871029"/>
            <a:chOff x="0" y="0"/>
            <a:chExt cx="6222930" cy="2494705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6222930" cy="2494705"/>
              <a:chOff x="0" y="0"/>
              <a:chExt cx="1951481" cy="78232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323665" y="1256056"/>
              <a:ext cx="5575600" cy="76274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9"/>
                </a:lnSpc>
              </a:pPr>
              <a:r>
                <a:rPr lang="en-US" sz="1678" spc="4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thèmes, Langues, Musique et son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323665" y="600035"/>
              <a:ext cx="5575600" cy="49283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Personnalisation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943303" y="6607708"/>
            <a:ext cx="3808689" cy="1526862"/>
            <a:chOff x="0" y="0"/>
            <a:chExt cx="5078252" cy="2035816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Fidélisation des joueurs par les succès, Immersion via sa propre bande son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Succès et Playlist en Jeu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74578" y="3613720"/>
            <a:ext cx="9377114" cy="5440985"/>
            <a:chOff x="0" y="0"/>
            <a:chExt cx="12502819" cy="7254646"/>
          </a:xfrm>
        </p:grpSpPr>
        <p:grpSp>
          <p:nvGrpSpPr>
            <p:cNvPr name="Group 45" id="45"/>
            <p:cNvGrpSpPr/>
            <p:nvPr/>
          </p:nvGrpSpPr>
          <p:grpSpPr>
            <a:xfrm rot="5400000">
              <a:off x="3130410" y="-2117762"/>
              <a:ext cx="6693253" cy="12051564"/>
              <a:chOff x="0" y="0"/>
              <a:chExt cx="1116285" cy="200993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116285" cy="2009932"/>
              </a:xfrm>
              <a:custGeom>
                <a:avLst/>
                <a:gdLst/>
                <a:ahLst/>
                <a:cxnLst/>
                <a:rect r="r" b="b" t="t" l="l"/>
                <a:pathLst>
                  <a:path h="2009932" w="1116285">
                    <a:moveTo>
                      <a:pt x="0" y="0"/>
                    </a:moveTo>
                    <a:lnTo>
                      <a:pt x="1116285" y="0"/>
                    </a:lnTo>
                    <a:lnTo>
                      <a:pt x="1116285" y="2009932"/>
                    </a:lnTo>
                    <a:lnTo>
                      <a:pt x="0" y="2009932"/>
                    </a:lnTo>
                    <a:close/>
                  </a:path>
                </a:pathLst>
              </a:custGeom>
              <a:solidFill>
                <a:srgbClr val="37426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38100"/>
                <a:ext cx="1116285" cy="20480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0"/>
              <a:ext cx="12051564" cy="6687147"/>
              <a:chOff x="0" y="0"/>
              <a:chExt cx="1812211" cy="1005556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812211" cy="1005556"/>
              </a:xfrm>
              <a:custGeom>
                <a:avLst/>
                <a:gdLst/>
                <a:ahLst/>
                <a:cxnLst/>
                <a:rect r="r" b="b" t="t" l="l"/>
                <a:pathLst>
                  <a:path h="1005556" w="1812211">
                    <a:moveTo>
                      <a:pt x="0" y="0"/>
                    </a:moveTo>
                    <a:lnTo>
                      <a:pt x="1812211" y="0"/>
                    </a:lnTo>
                    <a:lnTo>
                      <a:pt x="1812211" y="1005556"/>
                    </a:lnTo>
                    <a:lnTo>
                      <a:pt x="0" y="1005556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5487" t="0" r="-5487" b="0"/>
                </a:stretch>
              </a:blipFill>
            </p:spPr>
          </p:sp>
        </p:grpSp>
      </p:grpSp>
      <p:sp>
        <p:nvSpPr>
          <p:cNvPr name="Freeform 50" id="50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781842" y="1748934"/>
            <a:ext cx="8362585" cy="1483045"/>
            <a:chOff x="0" y="0"/>
            <a:chExt cx="11150113" cy="1977393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0" y="278342"/>
              <a:ext cx="104450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Fonctionnalités Clés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0" y="-47625"/>
              <a:ext cx="11150113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NOTRE PRODUIT</a:t>
              </a:r>
            </a:p>
          </p:txBody>
        </p:sp>
        <p:sp>
          <p:nvSpPr>
            <p:cNvPr name="AutoShape 54" id="54"/>
            <p:cNvSpPr/>
            <p:nvPr/>
          </p:nvSpPr>
          <p:spPr>
            <a:xfrm>
              <a:off x="0" y="1951993"/>
              <a:ext cx="3835460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427764" y="1414072"/>
            <a:ext cx="9317548" cy="7423153"/>
            <a:chOff x="0" y="0"/>
            <a:chExt cx="2454004" cy="19550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4004" cy="1955069"/>
            </a:xfrm>
            <a:custGeom>
              <a:avLst/>
              <a:gdLst/>
              <a:ahLst/>
              <a:cxnLst/>
              <a:rect r="r" b="b" t="t" l="l"/>
              <a:pathLst>
                <a:path h="1955069" w="2454004">
                  <a:moveTo>
                    <a:pt x="0" y="0"/>
                  </a:moveTo>
                  <a:lnTo>
                    <a:pt x="2454004" y="0"/>
                  </a:lnTo>
                  <a:lnTo>
                    <a:pt x="2454004" y="1955069"/>
                  </a:lnTo>
                  <a:lnTo>
                    <a:pt x="0" y="1955069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54004" cy="1993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7537" cy="1193120"/>
            </a:xfrm>
            <a:custGeom>
              <a:avLst/>
              <a:gdLst/>
              <a:ahLst/>
              <a:cxnLst/>
              <a:rect r="r" b="b" t="t" l="l"/>
              <a:pathLst>
                <a:path h="1193120" w="387537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7537" cy="1231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40854" y="2116726"/>
            <a:ext cx="3808689" cy="1526862"/>
            <a:chOff x="0" y="0"/>
            <a:chExt cx="5078252" cy="203581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Simplicité, sécurité, personnalisation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Création et Gestion de Compte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3282535" y="5110714"/>
            <a:ext cx="4667008" cy="1870953"/>
            <a:chOff x="0" y="0"/>
            <a:chExt cx="6222677" cy="2494604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6222677" cy="2494604"/>
              <a:chOff x="0" y="0"/>
              <a:chExt cx="1951481" cy="78232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323652" y="1256003"/>
              <a:ext cx="5575373" cy="37199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9"/>
                </a:lnSpc>
              </a:pPr>
              <a:r>
                <a:rPr lang="en-US" sz="1678" spc="4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Interface intuitive, tri des cartes/decks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23652" y="600008"/>
              <a:ext cx="5575373" cy="4928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Decks et Cartes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140854" y="8104703"/>
            <a:ext cx="3808689" cy="1526862"/>
            <a:chOff x="0" y="0"/>
            <a:chExt cx="5078252" cy="203581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Public et privé, Expérience sociale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Mode de Jeu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43303" y="619731"/>
            <a:ext cx="3808689" cy="1526862"/>
            <a:chOff x="0" y="0"/>
            <a:chExt cx="5078252" cy="203581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Achat de cartes, Modèles économiques possibles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Boutique Intégrée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43303" y="3613720"/>
            <a:ext cx="3808689" cy="1526862"/>
            <a:chOff x="0" y="0"/>
            <a:chExt cx="5078252" cy="203581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thèmes, Langues, Musique et son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Personnalisation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943303" y="6607708"/>
            <a:ext cx="3808689" cy="1526862"/>
            <a:chOff x="0" y="0"/>
            <a:chExt cx="5078252" cy="2035816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Fidélisation des joueurs par les succès, Immersion via sa propre bande son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Succès et Playlist en Jeu</a:t>
              </a:r>
            </a:p>
          </p:txBody>
        </p:sp>
      </p:grpSp>
      <p:sp>
        <p:nvSpPr>
          <p:cNvPr name="Freeform 44" id="44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45" id="45"/>
          <p:cNvGrpSpPr/>
          <p:nvPr/>
        </p:nvGrpSpPr>
        <p:grpSpPr>
          <a:xfrm rot="5400000">
            <a:off x="2622386" y="2025398"/>
            <a:ext cx="5019940" cy="9038673"/>
            <a:chOff x="0" y="0"/>
            <a:chExt cx="1116285" cy="2009932"/>
          </a:xfrm>
        </p:grpSpPr>
        <p:sp>
          <p:nvSpPr>
            <p:cNvPr name="Freeform 46" id="46"/>
            <p:cNvSpPr/>
            <p:nvPr/>
          </p:nvSpPr>
          <p:spPr>
            <a:xfrm flipH="false" flipV="false" rot="0">
              <a:off x="0" y="0"/>
              <a:ext cx="1116285" cy="2009932"/>
            </a:xfrm>
            <a:custGeom>
              <a:avLst/>
              <a:gdLst/>
              <a:ahLst/>
              <a:cxnLst/>
              <a:rect r="r" b="b" t="t" l="l"/>
              <a:pathLst>
                <a:path h="2009932" w="1116285">
                  <a:moveTo>
                    <a:pt x="0" y="0"/>
                  </a:moveTo>
                  <a:lnTo>
                    <a:pt x="1116285" y="0"/>
                  </a:lnTo>
                  <a:lnTo>
                    <a:pt x="1116285" y="2009932"/>
                  </a:lnTo>
                  <a:lnTo>
                    <a:pt x="0" y="2009932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7" id="47"/>
            <p:cNvSpPr txBox="true"/>
            <p:nvPr/>
          </p:nvSpPr>
          <p:spPr>
            <a:xfrm>
              <a:off x="0" y="-38100"/>
              <a:ext cx="1116285" cy="2048032"/>
            </a:xfrm>
            <a:prstGeom prst="rect">
              <a:avLst/>
            </a:prstGeom>
          </p:spPr>
          <p:txBody>
            <a:bodyPr anchor="ctr" rtlCol="false" tIns="60167" lIns="60167" bIns="60167" rIns="60167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48" id="48"/>
          <p:cNvGrpSpPr/>
          <p:nvPr/>
        </p:nvGrpSpPr>
        <p:grpSpPr>
          <a:xfrm rot="0">
            <a:off x="274578" y="3613720"/>
            <a:ext cx="9038673" cy="5015360"/>
            <a:chOff x="0" y="0"/>
            <a:chExt cx="1812211" cy="1005556"/>
          </a:xfrm>
        </p:grpSpPr>
        <p:sp>
          <p:nvSpPr>
            <p:cNvPr name="Freeform 49" id="49"/>
            <p:cNvSpPr/>
            <p:nvPr/>
          </p:nvSpPr>
          <p:spPr>
            <a:xfrm flipH="false" flipV="false" rot="0">
              <a:off x="0" y="0"/>
              <a:ext cx="1812211" cy="1005556"/>
            </a:xfrm>
            <a:custGeom>
              <a:avLst/>
              <a:gdLst/>
              <a:ahLst/>
              <a:cxnLst/>
              <a:rect r="r" b="b" t="t" l="l"/>
              <a:pathLst>
                <a:path h="1005556" w="1812211">
                  <a:moveTo>
                    <a:pt x="0" y="0"/>
                  </a:moveTo>
                  <a:lnTo>
                    <a:pt x="1812211" y="0"/>
                  </a:lnTo>
                  <a:lnTo>
                    <a:pt x="1812211" y="1005556"/>
                  </a:lnTo>
                  <a:lnTo>
                    <a:pt x="0" y="1005556"/>
                  </a:lnTo>
                  <a:close/>
                </a:path>
              </a:pathLst>
            </a:custGeom>
            <a:blipFill>
              <a:blip r:embed="rId3"/>
              <a:stretch>
                <a:fillRect l="0" t="-15442" r="0" b="-15442"/>
              </a:stretch>
            </a:blipFill>
          </p:spPr>
        </p:sp>
      </p:grpSp>
      <p:grpSp>
        <p:nvGrpSpPr>
          <p:cNvPr name="Group 50" id="50"/>
          <p:cNvGrpSpPr/>
          <p:nvPr/>
        </p:nvGrpSpPr>
        <p:grpSpPr>
          <a:xfrm rot="0">
            <a:off x="781842" y="1748934"/>
            <a:ext cx="8362585" cy="1483045"/>
            <a:chOff x="0" y="0"/>
            <a:chExt cx="11150113" cy="1977393"/>
          </a:xfrm>
        </p:grpSpPr>
        <p:sp>
          <p:nvSpPr>
            <p:cNvPr name="TextBox 51" id="51"/>
            <p:cNvSpPr txBox="true"/>
            <p:nvPr/>
          </p:nvSpPr>
          <p:spPr>
            <a:xfrm rot="0">
              <a:off x="0" y="278342"/>
              <a:ext cx="104450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Fonctionnalités Clés</a:t>
              </a:r>
            </a:p>
          </p:txBody>
        </p:sp>
        <p:sp>
          <p:nvSpPr>
            <p:cNvPr name="TextBox 52" id="52"/>
            <p:cNvSpPr txBox="true"/>
            <p:nvPr/>
          </p:nvSpPr>
          <p:spPr>
            <a:xfrm rot="0">
              <a:off x="0" y="-47625"/>
              <a:ext cx="11150113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NOTRE PRODUIT</a:t>
              </a:r>
            </a:p>
          </p:txBody>
        </p:sp>
        <p:sp>
          <p:nvSpPr>
            <p:cNvPr name="AutoShape 53" id="53"/>
            <p:cNvSpPr/>
            <p:nvPr/>
          </p:nvSpPr>
          <p:spPr>
            <a:xfrm>
              <a:off x="0" y="1951993"/>
              <a:ext cx="3835460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427764" y="1414072"/>
            <a:ext cx="9317548" cy="7423153"/>
            <a:chOff x="0" y="0"/>
            <a:chExt cx="2454004" cy="19550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4004" cy="1955069"/>
            </a:xfrm>
            <a:custGeom>
              <a:avLst/>
              <a:gdLst/>
              <a:ahLst/>
              <a:cxnLst/>
              <a:rect r="r" b="b" t="t" l="l"/>
              <a:pathLst>
                <a:path h="1955069" w="2454004">
                  <a:moveTo>
                    <a:pt x="0" y="0"/>
                  </a:moveTo>
                  <a:lnTo>
                    <a:pt x="2454004" y="0"/>
                  </a:lnTo>
                  <a:lnTo>
                    <a:pt x="2454004" y="1955069"/>
                  </a:lnTo>
                  <a:lnTo>
                    <a:pt x="0" y="1955069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54004" cy="1993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7537" cy="1193120"/>
            </a:xfrm>
            <a:custGeom>
              <a:avLst/>
              <a:gdLst/>
              <a:ahLst/>
              <a:cxnLst/>
              <a:rect r="r" b="b" t="t" l="l"/>
              <a:pathLst>
                <a:path h="1193120" w="387537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7537" cy="1231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40854" y="2116726"/>
            <a:ext cx="3808689" cy="1526862"/>
            <a:chOff x="0" y="0"/>
            <a:chExt cx="5078252" cy="203581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Simplicité, sécurité, personnalisation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Création et Gestion de Compte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40854" y="5110714"/>
            <a:ext cx="3808689" cy="1526862"/>
            <a:chOff x="0" y="0"/>
            <a:chExt cx="5078252" cy="203581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Interface intuitive, tri des cartes/decks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Decks et Cartes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4140854" y="8104703"/>
            <a:ext cx="3808689" cy="1526862"/>
            <a:chOff x="0" y="0"/>
            <a:chExt cx="5078252" cy="2035816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Public et privé, Expérience sociale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Mode de Jeu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43303" y="619731"/>
            <a:ext cx="3808689" cy="1526862"/>
            <a:chOff x="0" y="0"/>
            <a:chExt cx="5078252" cy="203581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Achat de cartes, Modèles économiques possibles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Boutique Intégrée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43303" y="3613720"/>
            <a:ext cx="3808689" cy="1526862"/>
            <a:chOff x="0" y="0"/>
            <a:chExt cx="5078252" cy="203581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thèmes, Langues, Musique et son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Personnalisation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943303" y="6607708"/>
            <a:ext cx="4667323" cy="1871079"/>
            <a:chOff x="0" y="0"/>
            <a:chExt cx="6223098" cy="2494773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6223098" cy="2494773"/>
              <a:chOff x="0" y="0"/>
              <a:chExt cx="1951481" cy="78232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323674" y="1256091"/>
              <a:ext cx="5575751" cy="76276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9"/>
                </a:lnSpc>
              </a:pPr>
              <a:r>
                <a:rPr lang="en-US" sz="1678" spc="4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Fidélisation des joueurs par les succès, Immersion via sa propre bande son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323674" y="600052"/>
              <a:ext cx="5575751" cy="49284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Succès et Playlist en Jeu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74578" y="3613720"/>
            <a:ext cx="9377114" cy="5440985"/>
            <a:chOff x="0" y="0"/>
            <a:chExt cx="12502819" cy="7254646"/>
          </a:xfrm>
        </p:grpSpPr>
        <p:grpSp>
          <p:nvGrpSpPr>
            <p:cNvPr name="Group 45" id="45"/>
            <p:cNvGrpSpPr/>
            <p:nvPr/>
          </p:nvGrpSpPr>
          <p:grpSpPr>
            <a:xfrm rot="5400000">
              <a:off x="3130410" y="-2117762"/>
              <a:ext cx="6693253" cy="12051564"/>
              <a:chOff x="0" y="0"/>
              <a:chExt cx="1116285" cy="200993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116285" cy="2009932"/>
              </a:xfrm>
              <a:custGeom>
                <a:avLst/>
                <a:gdLst/>
                <a:ahLst/>
                <a:cxnLst/>
                <a:rect r="r" b="b" t="t" l="l"/>
                <a:pathLst>
                  <a:path h="2009932" w="1116285">
                    <a:moveTo>
                      <a:pt x="0" y="0"/>
                    </a:moveTo>
                    <a:lnTo>
                      <a:pt x="1116285" y="0"/>
                    </a:lnTo>
                    <a:lnTo>
                      <a:pt x="1116285" y="2009932"/>
                    </a:lnTo>
                    <a:lnTo>
                      <a:pt x="0" y="2009932"/>
                    </a:lnTo>
                    <a:close/>
                  </a:path>
                </a:pathLst>
              </a:custGeom>
              <a:solidFill>
                <a:srgbClr val="37426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38100"/>
                <a:ext cx="1116285" cy="20480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0"/>
              <a:ext cx="12051564" cy="6687147"/>
              <a:chOff x="0" y="0"/>
              <a:chExt cx="1812211" cy="1005556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812211" cy="1005556"/>
              </a:xfrm>
              <a:custGeom>
                <a:avLst/>
                <a:gdLst/>
                <a:ahLst/>
                <a:cxnLst/>
                <a:rect r="r" b="b" t="t" l="l"/>
                <a:pathLst>
                  <a:path h="1005556" w="1812211">
                    <a:moveTo>
                      <a:pt x="0" y="0"/>
                    </a:moveTo>
                    <a:lnTo>
                      <a:pt x="1812211" y="0"/>
                    </a:lnTo>
                    <a:lnTo>
                      <a:pt x="1812211" y="1005556"/>
                    </a:lnTo>
                    <a:lnTo>
                      <a:pt x="0" y="1005556"/>
                    </a:lnTo>
                    <a:close/>
                  </a:path>
                </a:pathLst>
              </a:custGeom>
              <a:blipFill>
                <a:blip r:embed="rId2"/>
                <a:stretch>
                  <a:fillRect l="-5487" t="0" r="-5487" b="0"/>
                </a:stretch>
              </a:blipFill>
            </p:spPr>
          </p:sp>
        </p:grpSp>
      </p:grpSp>
      <p:sp>
        <p:nvSpPr>
          <p:cNvPr name="Freeform 50" id="50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781842" y="1748934"/>
            <a:ext cx="8362585" cy="1483045"/>
            <a:chOff x="0" y="0"/>
            <a:chExt cx="11150113" cy="1977393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0" y="278342"/>
              <a:ext cx="104450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Fonctionnalités Clés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0" y="-47625"/>
              <a:ext cx="11150113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NOTRE PRODUIT</a:t>
              </a:r>
            </a:p>
          </p:txBody>
        </p:sp>
        <p:sp>
          <p:nvSpPr>
            <p:cNvPr name="AutoShape 54" id="54"/>
            <p:cNvSpPr/>
            <p:nvPr/>
          </p:nvSpPr>
          <p:spPr>
            <a:xfrm>
              <a:off x="0" y="1951993"/>
              <a:ext cx="3835460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9427764" y="1414072"/>
            <a:ext cx="9317548" cy="7423153"/>
            <a:chOff x="0" y="0"/>
            <a:chExt cx="2454004" cy="1955069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4004" cy="1955069"/>
            </a:xfrm>
            <a:custGeom>
              <a:avLst/>
              <a:gdLst/>
              <a:ahLst/>
              <a:cxnLst/>
              <a:rect r="r" b="b" t="t" l="l"/>
              <a:pathLst>
                <a:path h="1955069" w="2454004">
                  <a:moveTo>
                    <a:pt x="0" y="0"/>
                  </a:moveTo>
                  <a:lnTo>
                    <a:pt x="2454004" y="0"/>
                  </a:lnTo>
                  <a:lnTo>
                    <a:pt x="2454004" y="1955069"/>
                  </a:lnTo>
                  <a:lnTo>
                    <a:pt x="0" y="1955069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54004" cy="1993169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7537" cy="1193120"/>
            </a:xfrm>
            <a:custGeom>
              <a:avLst/>
              <a:gdLst/>
              <a:ahLst/>
              <a:cxnLst/>
              <a:rect r="r" b="b" t="t" l="l"/>
              <a:pathLst>
                <a:path h="1193120" w="387537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7537" cy="1231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140854" y="2116726"/>
            <a:ext cx="3808689" cy="1526862"/>
            <a:chOff x="0" y="0"/>
            <a:chExt cx="5078252" cy="2035816"/>
          </a:xfrm>
        </p:grpSpPr>
        <p:grpSp>
          <p:nvGrpSpPr>
            <p:cNvPr name="Group 9" id="9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10" id="10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1" id="11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2" id="12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Simplicité, sécurité, personnalisation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Création et Gestion de Compte</a:t>
              </a:r>
            </a:p>
          </p:txBody>
        </p:sp>
      </p:grpSp>
      <p:grpSp>
        <p:nvGrpSpPr>
          <p:cNvPr name="Group 14" id="14"/>
          <p:cNvGrpSpPr/>
          <p:nvPr/>
        </p:nvGrpSpPr>
        <p:grpSpPr>
          <a:xfrm rot="0">
            <a:off x="14140854" y="5110714"/>
            <a:ext cx="3808689" cy="1526862"/>
            <a:chOff x="0" y="0"/>
            <a:chExt cx="5078252" cy="2035816"/>
          </a:xfrm>
        </p:grpSpPr>
        <p:grpSp>
          <p:nvGrpSpPr>
            <p:cNvPr name="Group 15" id="15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16" id="16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17" id="17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8" id="18"/>
            <p:cNvSpPr txBox="true"/>
            <p:nvPr/>
          </p:nvSpPr>
          <p:spPr>
            <a:xfrm rot="0">
              <a:off x="264128" y="1018002"/>
              <a:ext cx="4549995" cy="3105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Interface intuitive, tri des cartes/decks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Decks et Cartes</a:t>
              </a:r>
            </a:p>
          </p:txBody>
        </p:sp>
      </p:grpSp>
      <p:grpSp>
        <p:nvGrpSpPr>
          <p:cNvPr name="Group 20" id="20"/>
          <p:cNvGrpSpPr/>
          <p:nvPr/>
        </p:nvGrpSpPr>
        <p:grpSpPr>
          <a:xfrm rot="0">
            <a:off x="13282598" y="7760637"/>
            <a:ext cx="4666945" cy="1870928"/>
            <a:chOff x="0" y="0"/>
            <a:chExt cx="6222593" cy="2494570"/>
          </a:xfrm>
        </p:grpSpPr>
        <p:grpSp>
          <p:nvGrpSpPr>
            <p:cNvPr name="Group 21" id="21"/>
            <p:cNvGrpSpPr/>
            <p:nvPr/>
          </p:nvGrpSpPr>
          <p:grpSpPr>
            <a:xfrm rot="0">
              <a:off x="0" y="0"/>
              <a:ext cx="6222593" cy="2494570"/>
              <a:chOff x="0" y="0"/>
              <a:chExt cx="1951481" cy="782327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3" id="23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4" id="24"/>
            <p:cNvSpPr txBox="true"/>
            <p:nvPr/>
          </p:nvSpPr>
          <p:spPr>
            <a:xfrm rot="0">
              <a:off x="323647" y="1255986"/>
              <a:ext cx="5575298" cy="37198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349"/>
                </a:lnSpc>
              </a:pPr>
              <a:r>
                <a:rPr lang="en-US" sz="1678" spc="4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Public et privé, Expérience sociale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323647" y="600000"/>
              <a:ext cx="5575298" cy="49280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132"/>
                </a:lnSpc>
              </a:pPr>
              <a:r>
                <a:rPr lang="en-US" sz="2237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Mode de Jeu</a:t>
              </a:r>
            </a:p>
          </p:txBody>
        </p:sp>
      </p:grpSp>
      <p:grpSp>
        <p:nvGrpSpPr>
          <p:cNvPr name="Group 26" id="26"/>
          <p:cNvGrpSpPr/>
          <p:nvPr/>
        </p:nvGrpSpPr>
        <p:grpSpPr>
          <a:xfrm rot="0">
            <a:off x="9943303" y="619731"/>
            <a:ext cx="3808689" cy="1526862"/>
            <a:chOff x="0" y="0"/>
            <a:chExt cx="5078252" cy="2035816"/>
          </a:xfrm>
        </p:grpSpPr>
        <p:grpSp>
          <p:nvGrpSpPr>
            <p:cNvPr name="Group 27" id="27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0" id="30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Achat de cartes, Modèles économiques possibles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Boutique Intégrée</a:t>
              </a:r>
            </a:p>
          </p:txBody>
        </p:sp>
      </p:grpSp>
      <p:grpSp>
        <p:nvGrpSpPr>
          <p:cNvPr name="Group 32" id="32"/>
          <p:cNvGrpSpPr/>
          <p:nvPr/>
        </p:nvGrpSpPr>
        <p:grpSpPr>
          <a:xfrm rot="0">
            <a:off x="9943303" y="3613720"/>
            <a:ext cx="3808689" cy="1526862"/>
            <a:chOff x="0" y="0"/>
            <a:chExt cx="5078252" cy="2035816"/>
          </a:xfrm>
        </p:grpSpPr>
        <p:grpSp>
          <p:nvGrpSpPr>
            <p:cNvPr name="Group 33" id="33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34" id="34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35" id="35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36" id="36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thèmes, Langues, Musique et son</a:t>
              </a:r>
            </a:p>
          </p:txBody>
        </p:sp>
        <p:sp>
          <p:nvSpPr>
            <p:cNvPr name="TextBox 37" id="37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Personnalisation</a:t>
              </a:r>
            </a:p>
          </p:txBody>
        </p:sp>
      </p:grpSp>
      <p:grpSp>
        <p:nvGrpSpPr>
          <p:cNvPr name="Group 38" id="38"/>
          <p:cNvGrpSpPr/>
          <p:nvPr/>
        </p:nvGrpSpPr>
        <p:grpSpPr>
          <a:xfrm rot="0">
            <a:off x="9943303" y="6607708"/>
            <a:ext cx="3808689" cy="1526862"/>
            <a:chOff x="0" y="0"/>
            <a:chExt cx="5078252" cy="2035816"/>
          </a:xfrm>
        </p:grpSpPr>
        <p:grpSp>
          <p:nvGrpSpPr>
            <p:cNvPr name="Group 39" id="39"/>
            <p:cNvGrpSpPr/>
            <p:nvPr/>
          </p:nvGrpSpPr>
          <p:grpSpPr>
            <a:xfrm rot="0">
              <a:off x="0" y="0"/>
              <a:ext cx="5078252" cy="2035816"/>
              <a:chOff x="0" y="0"/>
              <a:chExt cx="1951481" cy="782327"/>
            </a:xfrm>
          </p:grpSpPr>
          <p:sp>
            <p:nvSpPr>
              <p:cNvPr name="Freeform 40" id="40"/>
              <p:cNvSpPr/>
              <p:nvPr/>
            </p:nvSpPr>
            <p:spPr>
              <a:xfrm flipH="false" flipV="false" rot="0">
                <a:off x="0" y="0"/>
                <a:ext cx="1951481" cy="782327"/>
              </a:xfrm>
              <a:custGeom>
                <a:avLst/>
                <a:gdLst/>
                <a:ahLst/>
                <a:cxnLst/>
                <a:rect r="r" b="b" t="t" l="l"/>
                <a:pathLst>
                  <a:path h="782327" w="1951481">
                    <a:moveTo>
                      <a:pt x="0" y="0"/>
                    </a:moveTo>
                    <a:lnTo>
                      <a:pt x="1951481" y="0"/>
                    </a:lnTo>
                    <a:lnTo>
                      <a:pt x="1951481" y="782327"/>
                    </a:lnTo>
                    <a:lnTo>
                      <a:pt x="0" y="782327"/>
                    </a:lnTo>
                    <a:close/>
                  </a:path>
                </a:pathLst>
              </a:custGeom>
              <a:solidFill>
                <a:srgbClr val="F8FAFC"/>
              </a:solidFill>
              <a:ln cap="sq">
                <a:noFill/>
                <a:prstDash val="solid"/>
                <a:miter/>
              </a:ln>
            </p:spPr>
          </p:sp>
          <p:sp>
            <p:nvSpPr>
              <p:cNvPr name="TextBox 41" id="41"/>
              <p:cNvSpPr txBox="true"/>
              <p:nvPr/>
            </p:nvSpPr>
            <p:spPr>
              <a:xfrm>
                <a:off x="0" y="-38100"/>
                <a:ext cx="1951481" cy="820427"/>
              </a:xfrm>
              <a:prstGeom prst="rect">
                <a:avLst/>
              </a:prstGeom>
            </p:spPr>
            <p:txBody>
              <a:bodyPr anchor="ctr" rtlCol="false" tIns="38650" lIns="38650" bIns="38650" rIns="38650"/>
              <a:lstStyle/>
              <a:p>
                <a:pPr algn="ctr">
                  <a:lnSpc>
                    <a:spcPts val="2660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42" id="42"/>
            <p:cNvSpPr txBox="true"/>
            <p:nvPr/>
          </p:nvSpPr>
          <p:spPr>
            <a:xfrm rot="0">
              <a:off x="264128" y="1018002"/>
              <a:ext cx="4549995" cy="6294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917"/>
                </a:lnSpc>
              </a:pPr>
              <a:r>
                <a:rPr lang="en-US" sz="1369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Fidélisation des joueurs par les succès, Immersion via sa propre bande son</a:t>
              </a:r>
            </a:p>
          </p:txBody>
        </p:sp>
        <p:sp>
          <p:nvSpPr>
            <p:cNvPr name="TextBox 43" id="43"/>
            <p:cNvSpPr txBox="true"/>
            <p:nvPr/>
          </p:nvSpPr>
          <p:spPr>
            <a:xfrm rot="0">
              <a:off x="264128" y="490426"/>
              <a:ext cx="4549995" cy="4014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556"/>
                </a:lnSpc>
              </a:pPr>
              <a:r>
                <a:rPr lang="en-US" sz="1825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Succès et Playlist en Jeu</a:t>
              </a:r>
            </a:p>
          </p:txBody>
        </p:sp>
      </p:grpSp>
      <p:grpSp>
        <p:nvGrpSpPr>
          <p:cNvPr name="Group 44" id="44"/>
          <p:cNvGrpSpPr/>
          <p:nvPr/>
        </p:nvGrpSpPr>
        <p:grpSpPr>
          <a:xfrm rot="0">
            <a:off x="274578" y="3613720"/>
            <a:ext cx="9377114" cy="5440985"/>
            <a:chOff x="0" y="0"/>
            <a:chExt cx="12502819" cy="7254646"/>
          </a:xfrm>
        </p:grpSpPr>
        <p:grpSp>
          <p:nvGrpSpPr>
            <p:cNvPr name="Group 45" id="45"/>
            <p:cNvGrpSpPr/>
            <p:nvPr/>
          </p:nvGrpSpPr>
          <p:grpSpPr>
            <a:xfrm rot="5400000">
              <a:off x="3130410" y="-2117762"/>
              <a:ext cx="6693253" cy="12051564"/>
              <a:chOff x="0" y="0"/>
              <a:chExt cx="1116285" cy="2009932"/>
            </a:xfrm>
          </p:grpSpPr>
          <p:sp>
            <p:nvSpPr>
              <p:cNvPr name="Freeform 46" id="46"/>
              <p:cNvSpPr/>
              <p:nvPr/>
            </p:nvSpPr>
            <p:spPr>
              <a:xfrm flipH="false" flipV="false" rot="0">
                <a:off x="0" y="0"/>
                <a:ext cx="1116285" cy="2009932"/>
              </a:xfrm>
              <a:custGeom>
                <a:avLst/>
                <a:gdLst/>
                <a:ahLst/>
                <a:cxnLst/>
                <a:rect r="r" b="b" t="t" l="l"/>
                <a:pathLst>
                  <a:path h="2009932" w="1116285">
                    <a:moveTo>
                      <a:pt x="0" y="0"/>
                    </a:moveTo>
                    <a:lnTo>
                      <a:pt x="1116285" y="0"/>
                    </a:lnTo>
                    <a:lnTo>
                      <a:pt x="1116285" y="2009932"/>
                    </a:lnTo>
                    <a:lnTo>
                      <a:pt x="0" y="2009932"/>
                    </a:lnTo>
                    <a:close/>
                  </a:path>
                </a:pathLst>
              </a:custGeom>
              <a:solidFill>
                <a:srgbClr val="37426C"/>
              </a:solidFill>
            </p:spPr>
          </p:sp>
          <p:sp>
            <p:nvSpPr>
              <p:cNvPr name="TextBox 47" id="47"/>
              <p:cNvSpPr txBox="true"/>
              <p:nvPr/>
            </p:nvSpPr>
            <p:spPr>
              <a:xfrm>
                <a:off x="0" y="-38100"/>
                <a:ext cx="1116285" cy="20480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48" id="48"/>
            <p:cNvGrpSpPr/>
            <p:nvPr/>
          </p:nvGrpSpPr>
          <p:grpSpPr>
            <a:xfrm rot="0">
              <a:off x="0" y="0"/>
              <a:ext cx="12051564" cy="6687147"/>
              <a:chOff x="0" y="0"/>
              <a:chExt cx="1812211" cy="1005556"/>
            </a:xfrm>
          </p:grpSpPr>
          <p:sp>
            <p:nvSpPr>
              <p:cNvPr name="Freeform 49" id="49"/>
              <p:cNvSpPr/>
              <p:nvPr/>
            </p:nvSpPr>
            <p:spPr>
              <a:xfrm flipH="false" flipV="false" rot="0">
                <a:off x="0" y="0"/>
                <a:ext cx="1812211" cy="1005556"/>
              </a:xfrm>
              <a:custGeom>
                <a:avLst/>
                <a:gdLst/>
                <a:ahLst/>
                <a:cxnLst/>
                <a:rect r="r" b="b" t="t" l="l"/>
                <a:pathLst>
                  <a:path h="1005556" w="1812211">
                    <a:moveTo>
                      <a:pt x="0" y="0"/>
                    </a:moveTo>
                    <a:lnTo>
                      <a:pt x="1812211" y="0"/>
                    </a:lnTo>
                    <a:lnTo>
                      <a:pt x="1812211" y="1005556"/>
                    </a:lnTo>
                    <a:lnTo>
                      <a:pt x="0" y="1005556"/>
                    </a:lnTo>
                    <a:close/>
                  </a:path>
                </a:pathLst>
              </a:custGeom>
              <a:blipFill>
                <a:blip r:embed="rId2"/>
                <a:stretch>
                  <a:fillRect l="0" t="-686" r="0" b="-686"/>
                </a:stretch>
              </a:blipFill>
            </p:spPr>
          </p:sp>
        </p:grpSp>
      </p:grpSp>
      <p:sp>
        <p:nvSpPr>
          <p:cNvPr name="Freeform 50" id="50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grpSp>
        <p:nvGrpSpPr>
          <p:cNvPr name="Group 51" id="51"/>
          <p:cNvGrpSpPr/>
          <p:nvPr/>
        </p:nvGrpSpPr>
        <p:grpSpPr>
          <a:xfrm rot="0">
            <a:off x="781842" y="1748934"/>
            <a:ext cx="8362585" cy="1483045"/>
            <a:chOff x="0" y="0"/>
            <a:chExt cx="11150113" cy="1977393"/>
          </a:xfrm>
        </p:grpSpPr>
        <p:sp>
          <p:nvSpPr>
            <p:cNvPr name="TextBox 52" id="52"/>
            <p:cNvSpPr txBox="true"/>
            <p:nvPr/>
          </p:nvSpPr>
          <p:spPr>
            <a:xfrm rot="0">
              <a:off x="0" y="278342"/>
              <a:ext cx="104450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Fonctionnalités Clés</a:t>
              </a:r>
            </a:p>
          </p:txBody>
        </p:sp>
        <p:sp>
          <p:nvSpPr>
            <p:cNvPr name="TextBox 53" id="53"/>
            <p:cNvSpPr txBox="true"/>
            <p:nvPr/>
          </p:nvSpPr>
          <p:spPr>
            <a:xfrm rot="0">
              <a:off x="0" y="-47625"/>
              <a:ext cx="11150113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NOTRE PRODUIT</a:t>
              </a:r>
            </a:p>
          </p:txBody>
        </p:sp>
        <p:sp>
          <p:nvSpPr>
            <p:cNvPr name="AutoShape 54" id="54"/>
            <p:cNvSpPr/>
            <p:nvPr/>
          </p:nvSpPr>
          <p:spPr>
            <a:xfrm>
              <a:off x="0" y="1951993"/>
              <a:ext cx="3835460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-5400000">
            <a:off x="-2688756" y="5148464"/>
            <a:ext cx="7914455" cy="17316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6719"/>
              </a:lnSpc>
            </a:pPr>
            <a:r>
              <a:rPr lang="en-US" sz="6399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Interface Utilisateur (UX/UI)</a:t>
            </a:r>
          </a:p>
        </p:txBody>
      </p:sp>
      <p:sp>
        <p:nvSpPr>
          <p:cNvPr name="AutoShape 3" id="3"/>
          <p:cNvSpPr/>
          <p:nvPr/>
        </p:nvSpPr>
        <p:spPr>
          <a:xfrm>
            <a:off x="932184" y="-816534"/>
            <a:ext cx="0" cy="2873593"/>
          </a:xfrm>
          <a:prstGeom prst="line">
            <a:avLst/>
          </a:prstGeom>
          <a:ln cap="flat" w="38100">
            <a:solidFill>
              <a:srgbClr val="323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4" id="4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0">
            <a:off x="1225610" y="408071"/>
            <a:ext cx="7195476" cy="4049913"/>
          </a:xfrm>
          <a:custGeom>
            <a:avLst/>
            <a:gdLst/>
            <a:ahLst/>
            <a:cxnLst/>
            <a:rect r="r" b="b" t="t" l="l"/>
            <a:pathLst>
              <a:path h="4049913" w="7195476">
                <a:moveTo>
                  <a:pt x="0" y="0"/>
                </a:moveTo>
                <a:lnTo>
                  <a:pt x="7195476" y="0"/>
                </a:lnTo>
                <a:lnTo>
                  <a:pt x="7195476" y="4049912"/>
                </a:lnTo>
                <a:lnTo>
                  <a:pt x="0" y="40499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0">
            <a:off x="7580481" y="408071"/>
            <a:ext cx="6374485" cy="4049913"/>
          </a:xfrm>
          <a:custGeom>
            <a:avLst/>
            <a:gdLst/>
            <a:ahLst/>
            <a:cxnLst/>
            <a:rect r="r" b="b" t="t" l="l"/>
            <a:pathLst>
              <a:path h="4049913" w="6374485">
                <a:moveTo>
                  <a:pt x="0" y="0"/>
                </a:moveTo>
                <a:lnTo>
                  <a:pt x="6374485" y="0"/>
                </a:lnTo>
                <a:lnTo>
                  <a:pt x="6374485" y="4049912"/>
                </a:lnTo>
                <a:lnTo>
                  <a:pt x="0" y="404991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6439" t="0" r="-6439" b="0"/>
            </a:stretch>
          </a:blipFill>
          <a:ln cap="sq">
            <a:noFill/>
            <a:prstDash val="solid"/>
            <a:miter/>
          </a:ln>
        </p:spPr>
      </p:sp>
      <p:sp>
        <p:nvSpPr>
          <p:cNvPr name="Freeform 7" id="7"/>
          <p:cNvSpPr/>
          <p:nvPr/>
        </p:nvSpPr>
        <p:spPr>
          <a:xfrm flipH="false" flipV="false" rot="0">
            <a:off x="3074323" y="4625497"/>
            <a:ext cx="9012317" cy="5057822"/>
          </a:xfrm>
          <a:custGeom>
            <a:avLst/>
            <a:gdLst/>
            <a:ahLst/>
            <a:cxnLst/>
            <a:rect r="r" b="b" t="t" l="l"/>
            <a:pathLst>
              <a:path h="5057822" w="9012317">
                <a:moveTo>
                  <a:pt x="0" y="0"/>
                </a:moveTo>
                <a:lnTo>
                  <a:pt x="9012317" y="0"/>
                </a:lnTo>
                <a:lnTo>
                  <a:pt x="9012317" y="5057822"/>
                </a:lnTo>
                <a:lnTo>
                  <a:pt x="0" y="505782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-4001090" y="4001090"/>
            <a:ext cx="10287000" cy="2284820"/>
            <a:chOff x="0" y="0"/>
            <a:chExt cx="2709333" cy="60176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709333" cy="601763"/>
            </a:xfrm>
            <a:custGeom>
              <a:avLst/>
              <a:gdLst/>
              <a:ahLst/>
              <a:cxnLst/>
              <a:rect r="r" b="b" t="t" l="l"/>
              <a:pathLst>
                <a:path h="601763" w="2709333">
                  <a:moveTo>
                    <a:pt x="0" y="0"/>
                  </a:moveTo>
                  <a:lnTo>
                    <a:pt x="2709333" y="0"/>
                  </a:lnTo>
                  <a:lnTo>
                    <a:pt x="2709333" y="601763"/>
                  </a:lnTo>
                  <a:lnTo>
                    <a:pt x="0" y="601763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709333" cy="6398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921680" y="3764917"/>
            <a:ext cx="9622691" cy="2757166"/>
            <a:chOff x="0" y="0"/>
            <a:chExt cx="12830255" cy="3676222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-19050"/>
              <a:ext cx="12830255" cy="24549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14640"/>
                </a:lnSpc>
              </a:pPr>
              <a:r>
                <a:rPr lang="en-US" sz="12000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TCG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400996" y="2727067"/>
              <a:ext cx="10019877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b="true" sz="2400" i="true" spc="105">
                  <a:solidFill>
                    <a:srgbClr val="011C30"/>
                  </a:solidFill>
                  <a:latin typeface="Playfair Display Bold Italics"/>
                  <a:ea typeface="Playfair Display Bold Italics"/>
                  <a:cs typeface="Playfair Display Bold Italics"/>
                  <a:sym typeface="Playfair Display Bold Italics"/>
                </a:rPr>
                <a:t>LE TCG RÉINVENTÉ POUR L'ÈRE NUMÉRIQUE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146996" y="3650822"/>
              <a:ext cx="2463010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5400000">
            <a:off x="11264134" y="1081242"/>
            <a:ext cx="5713665" cy="7648266"/>
            <a:chOff x="0" y="0"/>
            <a:chExt cx="1504834" cy="2014358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504834" cy="2014358"/>
            </a:xfrm>
            <a:custGeom>
              <a:avLst/>
              <a:gdLst/>
              <a:ahLst/>
              <a:cxnLst/>
              <a:rect r="r" b="b" t="t" l="l"/>
              <a:pathLst>
                <a:path h="2014358" w="1504834">
                  <a:moveTo>
                    <a:pt x="0" y="0"/>
                  </a:moveTo>
                  <a:lnTo>
                    <a:pt x="1504834" y="0"/>
                  </a:lnTo>
                  <a:lnTo>
                    <a:pt x="1504834" y="2014358"/>
                  </a:lnTo>
                  <a:lnTo>
                    <a:pt x="0" y="2014358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504834" cy="205245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9982509" y="1762792"/>
            <a:ext cx="7676841" cy="5713665"/>
            <a:chOff x="0" y="0"/>
            <a:chExt cx="758166" cy="564282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758166" cy="564282"/>
            </a:xfrm>
            <a:custGeom>
              <a:avLst/>
              <a:gdLst/>
              <a:ahLst/>
              <a:cxnLst/>
              <a:rect r="r" b="b" t="t" l="l"/>
              <a:pathLst>
                <a:path h="564282" w="758166">
                  <a:moveTo>
                    <a:pt x="0" y="0"/>
                  </a:moveTo>
                  <a:lnTo>
                    <a:pt x="758166" y="0"/>
                  </a:lnTo>
                  <a:lnTo>
                    <a:pt x="758166" y="564282"/>
                  </a:lnTo>
                  <a:lnTo>
                    <a:pt x="0" y="564282"/>
                  </a:lnTo>
                  <a:close/>
                </a:path>
              </a:pathLst>
            </a:custGeom>
            <a:blipFill>
              <a:blip r:embed="rId3"/>
              <a:stretch>
                <a:fillRect l="0" t="-11742" r="0" b="-11742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3023543" y="251492"/>
            <a:ext cx="14546583" cy="349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800"/>
              </a:lnSpc>
            </a:pPr>
            <a:r>
              <a:rPr lang="en-US" sz="2000" spc="88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– LUCAS FIXARI – PIERRE ROCHETTE – WILLIAM WOZIWODA – MASSOUD SHAMS – SETAYESH GHAMAT –</a:t>
            </a:r>
          </a:p>
        </p:txBody>
      </p: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989041" y="-2040659"/>
            <a:ext cx="4309918" cy="18288000"/>
            <a:chOff x="0" y="0"/>
            <a:chExt cx="1135122" cy="4816593"/>
          </a:xfrm>
        </p:grpSpPr>
        <p:sp>
          <p:nvSpPr>
            <p:cNvPr name="Freeform 3" id="3">
              <a:hlinkClick r:id="rId2" tooltip="http://localhost:3000"/>
            </p:cNvPr>
            <p:cNvSpPr/>
            <p:nvPr/>
          </p:nvSpPr>
          <p:spPr>
            <a:xfrm flipH="false" flipV="false" rot="0">
              <a:off x="0" y="0"/>
              <a:ext cx="1135122" cy="4816592"/>
            </a:xfrm>
            <a:custGeom>
              <a:avLst/>
              <a:gdLst/>
              <a:ahLst/>
              <a:cxnLst/>
              <a:rect r="r" b="b" t="t" l="l"/>
              <a:pathLst>
                <a:path h="4816592" w="1135122">
                  <a:moveTo>
                    <a:pt x="0" y="0"/>
                  </a:moveTo>
                  <a:lnTo>
                    <a:pt x="1135122" y="0"/>
                  </a:lnTo>
                  <a:lnTo>
                    <a:pt x="113512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35122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98612" y="1900562"/>
            <a:ext cx="4538496" cy="0"/>
          </a:xfrm>
          <a:prstGeom prst="line">
            <a:avLst/>
          </a:prstGeom>
          <a:ln cap="flat" w="38100">
            <a:solidFill>
              <a:srgbClr val="323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706843" y="5143500"/>
            <a:ext cx="3425320" cy="3400409"/>
          </a:xfrm>
          <a:custGeom>
            <a:avLst/>
            <a:gdLst/>
            <a:ahLst/>
            <a:cxnLst/>
            <a:rect r="r" b="b" t="t" l="l"/>
            <a:pathLst>
              <a:path h="3400409" w="3425320">
                <a:moveTo>
                  <a:pt x="0" y="0"/>
                </a:moveTo>
                <a:lnTo>
                  <a:pt x="3425321" y="0"/>
                </a:lnTo>
                <a:lnTo>
                  <a:pt x="3425321" y="3400409"/>
                </a:lnTo>
                <a:lnTo>
                  <a:pt x="0" y="340040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8" id="8"/>
          <p:cNvSpPr txBox="true"/>
          <p:nvPr/>
        </p:nvSpPr>
        <p:spPr>
          <a:xfrm rot="0">
            <a:off x="4950104" y="2431496"/>
            <a:ext cx="12049232" cy="4345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717"/>
              </a:lnSpc>
            </a:pPr>
            <a:r>
              <a:rPr lang="en-US" b="true" sz="2199" i="true" spc="43">
                <a:solidFill>
                  <a:srgbClr val="011C3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“Bien fait vaut mieux que bien dit.”</a:t>
            </a:r>
            <a:r>
              <a:rPr lang="en-US" b="true" sz="2199" spc="43">
                <a:solidFill>
                  <a:srgbClr val="011C30"/>
                </a:solidFill>
                <a:latin typeface="Playfair Display Bold"/>
                <a:ea typeface="Playfair Display Bold"/>
                <a:cs typeface="Playfair Display Bold"/>
                <a:sym typeface="Playfair Display Bold"/>
              </a:rPr>
              <a:t> — Benjamin Franklin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4950104" y="1220133"/>
            <a:ext cx="9610427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399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Démonstration en Direct</a:t>
            </a:r>
          </a:p>
        </p:txBody>
      </p:sp>
    </p:spTree>
  </p:cSld>
  <p:clrMapOvr>
    <a:masterClrMapping/>
  </p:clrMapOvr>
</p:sld>
</file>

<file path=ppt/slides/slide2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1041824" y="3028131"/>
            <a:ext cx="9317548" cy="4195033"/>
            <a:chOff x="0" y="0"/>
            <a:chExt cx="2454004" cy="110486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54004" cy="1104865"/>
            </a:xfrm>
            <a:custGeom>
              <a:avLst/>
              <a:gdLst/>
              <a:ahLst/>
              <a:cxnLst/>
              <a:rect r="r" b="b" t="t" l="l"/>
              <a:pathLst>
                <a:path h="1104865" w="2454004">
                  <a:moveTo>
                    <a:pt x="0" y="0"/>
                  </a:moveTo>
                  <a:lnTo>
                    <a:pt x="2454004" y="0"/>
                  </a:lnTo>
                  <a:lnTo>
                    <a:pt x="2454004" y="1104865"/>
                  </a:lnTo>
                  <a:lnTo>
                    <a:pt x="0" y="1104865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54004" cy="114296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387537" cy="1193120"/>
            </a:xfrm>
            <a:custGeom>
              <a:avLst/>
              <a:gdLst/>
              <a:ahLst/>
              <a:cxnLst/>
              <a:rect r="r" b="b" t="t" l="l"/>
              <a:pathLst>
                <a:path h="1193120" w="387537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387537" cy="1231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028700" y="1320971"/>
            <a:ext cx="5559206" cy="1483045"/>
            <a:chOff x="0" y="0"/>
            <a:chExt cx="7412275" cy="19773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78342"/>
              <a:ext cx="6943564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Comparaison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7412275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LES AUTRES TCG</a:t>
              </a: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0" y="1951993"/>
              <a:ext cx="2549704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2" id="12"/>
          <p:cNvGrpSpPr/>
          <p:nvPr/>
        </p:nvGrpSpPr>
        <p:grpSpPr>
          <a:xfrm rot="0">
            <a:off x="11187930" y="725274"/>
            <a:ext cx="5837667" cy="2006832"/>
            <a:chOff x="0" y="0"/>
            <a:chExt cx="2275710" cy="782327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2275710" cy="782327"/>
            </a:xfrm>
            <a:custGeom>
              <a:avLst/>
              <a:gdLst/>
              <a:ahLst/>
              <a:cxnLst/>
              <a:rect r="r" b="b" t="t" l="l"/>
              <a:pathLst>
                <a:path h="782327" w="2275710">
                  <a:moveTo>
                    <a:pt x="0" y="0"/>
                  </a:moveTo>
                  <a:lnTo>
                    <a:pt x="2275710" y="0"/>
                  </a:lnTo>
                  <a:lnTo>
                    <a:pt x="2275710" y="782327"/>
                  </a:lnTo>
                  <a:lnTo>
                    <a:pt x="0" y="782327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2275710" cy="82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5" id="15"/>
          <p:cNvGrpSpPr/>
          <p:nvPr/>
        </p:nvGrpSpPr>
        <p:grpSpPr>
          <a:xfrm rot="0">
            <a:off x="11187930" y="2950084"/>
            <a:ext cx="5837667" cy="2006832"/>
            <a:chOff x="0" y="0"/>
            <a:chExt cx="2275710" cy="782327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2275710" cy="782327"/>
            </a:xfrm>
            <a:custGeom>
              <a:avLst/>
              <a:gdLst/>
              <a:ahLst/>
              <a:cxnLst/>
              <a:rect r="r" b="b" t="t" l="l"/>
              <a:pathLst>
                <a:path h="782327" w="2275710">
                  <a:moveTo>
                    <a:pt x="0" y="0"/>
                  </a:moveTo>
                  <a:lnTo>
                    <a:pt x="2275710" y="0"/>
                  </a:lnTo>
                  <a:lnTo>
                    <a:pt x="2275710" y="782327"/>
                  </a:lnTo>
                  <a:lnTo>
                    <a:pt x="0" y="782327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17" id="17"/>
            <p:cNvSpPr txBox="true"/>
            <p:nvPr/>
          </p:nvSpPr>
          <p:spPr>
            <a:xfrm>
              <a:off x="0" y="-38100"/>
              <a:ext cx="2275710" cy="82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8" id="18"/>
          <p:cNvGrpSpPr/>
          <p:nvPr/>
        </p:nvGrpSpPr>
        <p:grpSpPr>
          <a:xfrm rot="0">
            <a:off x="11187930" y="5176588"/>
            <a:ext cx="5837667" cy="4232738"/>
            <a:chOff x="0" y="0"/>
            <a:chExt cx="2275710" cy="1650057"/>
          </a:xfrm>
        </p:grpSpPr>
        <p:sp>
          <p:nvSpPr>
            <p:cNvPr name="Freeform 19" id="19"/>
            <p:cNvSpPr/>
            <p:nvPr/>
          </p:nvSpPr>
          <p:spPr>
            <a:xfrm flipH="false" flipV="false" rot="0">
              <a:off x="0" y="0"/>
              <a:ext cx="2275710" cy="1650057"/>
            </a:xfrm>
            <a:custGeom>
              <a:avLst/>
              <a:gdLst/>
              <a:ahLst/>
              <a:cxnLst/>
              <a:rect r="r" b="b" t="t" l="l"/>
              <a:pathLst>
                <a:path h="1650057" w="2275710">
                  <a:moveTo>
                    <a:pt x="0" y="0"/>
                  </a:moveTo>
                  <a:lnTo>
                    <a:pt x="2275710" y="0"/>
                  </a:lnTo>
                  <a:lnTo>
                    <a:pt x="2275710" y="1650057"/>
                  </a:lnTo>
                  <a:lnTo>
                    <a:pt x="0" y="1650057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20" id="20"/>
            <p:cNvSpPr txBox="true"/>
            <p:nvPr/>
          </p:nvSpPr>
          <p:spPr>
            <a:xfrm>
              <a:off x="0" y="-38100"/>
              <a:ext cx="2275710" cy="168815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1" id="21"/>
          <p:cNvGrpSpPr/>
          <p:nvPr/>
        </p:nvGrpSpPr>
        <p:grpSpPr>
          <a:xfrm rot="0">
            <a:off x="11187930" y="7402494"/>
            <a:ext cx="5837667" cy="2006832"/>
            <a:chOff x="0" y="0"/>
            <a:chExt cx="2275710" cy="782327"/>
          </a:xfrm>
        </p:grpSpPr>
        <p:sp>
          <p:nvSpPr>
            <p:cNvPr name="Freeform 22" id="22"/>
            <p:cNvSpPr/>
            <p:nvPr/>
          </p:nvSpPr>
          <p:spPr>
            <a:xfrm flipH="false" flipV="false" rot="0">
              <a:off x="0" y="0"/>
              <a:ext cx="2275710" cy="782327"/>
            </a:xfrm>
            <a:custGeom>
              <a:avLst/>
              <a:gdLst/>
              <a:ahLst/>
              <a:cxnLst/>
              <a:rect r="r" b="b" t="t" l="l"/>
              <a:pathLst>
                <a:path h="782327" w="2275710">
                  <a:moveTo>
                    <a:pt x="0" y="0"/>
                  </a:moveTo>
                  <a:lnTo>
                    <a:pt x="2275710" y="0"/>
                  </a:lnTo>
                  <a:lnTo>
                    <a:pt x="2275710" y="782327"/>
                  </a:lnTo>
                  <a:lnTo>
                    <a:pt x="0" y="782327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23" id="23"/>
            <p:cNvSpPr txBox="true"/>
            <p:nvPr/>
          </p:nvSpPr>
          <p:spPr>
            <a:xfrm>
              <a:off x="0" y="-38100"/>
              <a:ext cx="2275710" cy="82042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24" id="24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1226791" y="4111509"/>
            <a:ext cx="7917209" cy="4593888"/>
            <a:chOff x="0" y="0"/>
            <a:chExt cx="10556278" cy="6125184"/>
          </a:xfrm>
        </p:grpSpPr>
        <p:grpSp>
          <p:nvGrpSpPr>
            <p:cNvPr name="Group 26" id="26"/>
            <p:cNvGrpSpPr/>
            <p:nvPr/>
          </p:nvGrpSpPr>
          <p:grpSpPr>
            <a:xfrm rot="5400000">
              <a:off x="2643043" y="-1788052"/>
              <a:ext cx="5651193" cy="10175278"/>
              <a:chOff x="0" y="0"/>
              <a:chExt cx="1116285" cy="2009932"/>
            </a:xfrm>
          </p:grpSpPr>
          <p:sp>
            <p:nvSpPr>
              <p:cNvPr name="Freeform 27" id="27"/>
              <p:cNvSpPr/>
              <p:nvPr/>
            </p:nvSpPr>
            <p:spPr>
              <a:xfrm flipH="false" flipV="false" rot="0">
                <a:off x="0" y="0"/>
                <a:ext cx="1116285" cy="2009932"/>
              </a:xfrm>
              <a:custGeom>
                <a:avLst/>
                <a:gdLst/>
                <a:ahLst/>
                <a:cxnLst/>
                <a:rect r="r" b="b" t="t" l="l"/>
                <a:pathLst>
                  <a:path h="2009932" w="1116285">
                    <a:moveTo>
                      <a:pt x="0" y="0"/>
                    </a:moveTo>
                    <a:lnTo>
                      <a:pt x="1116285" y="0"/>
                    </a:lnTo>
                    <a:lnTo>
                      <a:pt x="1116285" y="2009932"/>
                    </a:lnTo>
                    <a:lnTo>
                      <a:pt x="0" y="2009932"/>
                    </a:lnTo>
                    <a:close/>
                  </a:path>
                </a:pathLst>
              </a:custGeom>
              <a:solidFill>
                <a:srgbClr val="EFEFEF"/>
              </a:solidFill>
            </p:spPr>
          </p:sp>
          <p:sp>
            <p:nvSpPr>
              <p:cNvPr name="TextBox 28" id="28"/>
              <p:cNvSpPr txBox="true"/>
              <p:nvPr/>
            </p:nvSpPr>
            <p:spPr>
              <a:xfrm>
                <a:off x="0" y="-38100"/>
                <a:ext cx="1116285" cy="2048032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9" id="29"/>
            <p:cNvGrpSpPr/>
            <p:nvPr/>
          </p:nvGrpSpPr>
          <p:grpSpPr>
            <a:xfrm rot="0">
              <a:off x="0" y="0"/>
              <a:ext cx="10175278" cy="5646037"/>
              <a:chOff x="0" y="0"/>
              <a:chExt cx="1812211" cy="1005556"/>
            </a:xfrm>
          </p:grpSpPr>
          <p:sp>
            <p:nvSpPr>
              <p:cNvPr name="Freeform 30" id="30"/>
              <p:cNvSpPr/>
              <p:nvPr/>
            </p:nvSpPr>
            <p:spPr>
              <a:xfrm flipH="false" flipV="false" rot="0">
                <a:off x="0" y="0"/>
                <a:ext cx="1812211" cy="1005556"/>
              </a:xfrm>
              <a:custGeom>
                <a:avLst/>
                <a:gdLst/>
                <a:ahLst/>
                <a:cxnLst/>
                <a:rect r="r" b="b" t="t" l="l"/>
                <a:pathLst>
                  <a:path h="1005556" w="1812211">
                    <a:moveTo>
                      <a:pt x="0" y="0"/>
                    </a:moveTo>
                    <a:lnTo>
                      <a:pt x="1812211" y="0"/>
                    </a:lnTo>
                    <a:lnTo>
                      <a:pt x="1812211" y="1005556"/>
                    </a:lnTo>
                    <a:lnTo>
                      <a:pt x="0" y="1005556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-10013" r="0" b="-10013"/>
                </a:stretch>
              </a:blipFill>
            </p:spPr>
          </p:sp>
        </p:grpSp>
      </p:grpSp>
      <p:grpSp>
        <p:nvGrpSpPr>
          <p:cNvPr name="Group 31" id="31"/>
          <p:cNvGrpSpPr/>
          <p:nvPr/>
        </p:nvGrpSpPr>
        <p:grpSpPr>
          <a:xfrm rot="0">
            <a:off x="11187930" y="725274"/>
            <a:ext cx="5837667" cy="4232238"/>
            <a:chOff x="0" y="0"/>
            <a:chExt cx="2275710" cy="1649863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2275710" cy="1649863"/>
            </a:xfrm>
            <a:custGeom>
              <a:avLst/>
              <a:gdLst/>
              <a:ahLst/>
              <a:cxnLst/>
              <a:rect r="r" b="b" t="t" l="l"/>
              <a:pathLst>
                <a:path h="1649863" w="2275710">
                  <a:moveTo>
                    <a:pt x="0" y="0"/>
                  </a:moveTo>
                  <a:lnTo>
                    <a:pt x="2275710" y="0"/>
                  </a:lnTo>
                  <a:lnTo>
                    <a:pt x="2275710" y="1649863"/>
                  </a:lnTo>
                  <a:lnTo>
                    <a:pt x="0" y="1649863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33" id="33"/>
            <p:cNvSpPr txBox="true"/>
            <p:nvPr/>
          </p:nvSpPr>
          <p:spPr>
            <a:xfrm>
              <a:off x="0" y="-38100"/>
              <a:ext cx="2275710" cy="168796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4" id="34"/>
          <p:cNvSpPr/>
          <p:nvPr/>
        </p:nvSpPr>
        <p:spPr>
          <a:xfrm flipH="false" flipV="false" rot="0">
            <a:off x="8301097" y="1434718"/>
            <a:ext cx="2886833" cy="2813350"/>
          </a:xfrm>
          <a:custGeom>
            <a:avLst/>
            <a:gdLst/>
            <a:ahLst/>
            <a:cxnLst/>
            <a:rect r="r" b="b" t="t" l="l"/>
            <a:pathLst>
              <a:path h="2813350" w="2886833">
                <a:moveTo>
                  <a:pt x="0" y="0"/>
                </a:moveTo>
                <a:lnTo>
                  <a:pt x="2886833" y="0"/>
                </a:lnTo>
                <a:lnTo>
                  <a:pt x="2886833" y="2813351"/>
                </a:lnTo>
                <a:lnTo>
                  <a:pt x="0" y="2813351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5" id="35"/>
          <p:cNvSpPr txBox="true"/>
          <p:nvPr/>
        </p:nvSpPr>
        <p:spPr>
          <a:xfrm rot="0">
            <a:off x="11187930" y="1499917"/>
            <a:ext cx="551163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Communauté établie et large base de joueurs.</a:t>
            </a:r>
          </a:p>
        </p:txBody>
      </p:sp>
      <p:sp>
        <p:nvSpPr>
          <p:cNvPr name="TextBox 36" id="36"/>
          <p:cNvSpPr txBox="true"/>
          <p:nvPr/>
        </p:nvSpPr>
        <p:spPr>
          <a:xfrm rot="0">
            <a:off x="11448298" y="974483"/>
            <a:ext cx="448521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Forces</a:t>
            </a:r>
          </a:p>
        </p:txBody>
      </p:sp>
      <p:sp>
        <p:nvSpPr>
          <p:cNvPr name="TextBox 37" id="37"/>
          <p:cNvSpPr txBox="true"/>
          <p:nvPr/>
        </p:nvSpPr>
        <p:spPr>
          <a:xfrm rot="0">
            <a:off x="11239574" y="3941364"/>
            <a:ext cx="5668717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Évolution limitée des mécaniques de jeu.</a:t>
            </a:r>
          </a:p>
        </p:txBody>
      </p:sp>
      <p:sp>
        <p:nvSpPr>
          <p:cNvPr name="TextBox 38" id="38"/>
          <p:cNvSpPr txBox="true"/>
          <p:nvPr/>
        </p:nvSpPr>
        <p:spPr>
          <a:xfrm rot="0">
            <a:off x="11448298" y="3364749"/>
            <a:ext cx="448521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Faiblesses</a:t>
            </a:r>
          </a:p>
        </p:txBody>
      </p:sp>
      <p:sp>
        <p:nvSpPr>
          <p:cNvPr name="TextBox 39" id="39"/>
          <p:cNvSpPr txBox="true"/>
          <p:nvPr/>
        </p:nvSpPr>
        <p:spPr>
          <a:xfrm rot="0">
            <a:off x="11448298" y="6179554"/>
            <a:ext cx="5251269" cy="6210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support multilingue, personnalisation poussée, etc).</a:t>
            </a:r>
          </a:p>
        </p:txBody>
      </p:sp>
      <p:sp>
        <p:nvSpPr>
          <p:cNvPr name="TextBox 40" id="40"/>
          <p:cNvSpPr txBox="true"/>
          <p:nvPr/>
        </p:nvSpPr>
        <p:spPr>
          <a:xfrm rot="0">
            <a:off x="11448298" y="5649964"/>
            <a:ext cx="448521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De notre côté</a:t>
            </a:r>
          </a:p>
        </p:txBody>
      </p:sp>
    </p:spTree>
  </p:cSld>
  <p:clrMapOvr>
    <a:masterClrMapping/>
  </p:clrMapOvr>
</p:sld>
</file>

<file path=ppt/slides/slide2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5235942" y="1028700"/>
            <a:ext cx="7816116" cy="2073031"/>
            <a:chOff x="0" y="0"/>
            <a:chExt cx="10421487" cy="2764041"/>
          </a:xfrm>
        </p:grpSpPr>
        <p:sp>
          <p:nvSpPr>
            <p:cNvPr name="AutoShape 4" id="4"/>
            <p:cNvSpPr/>
            <p:nvPr/>
          </p:nvSpPr>
          <p:spPr>
            <a:xfrm>
              <a:off x="16916" y="2738641"/>
              <a:ext cx="2390922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0421487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Différenciation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39122"/>
              <a:ext cx="9298302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UNE MULTITUDE DE FEATURES, UN CONCEPT UNIQUE</a:t>
              </a: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7126246" y="-3325317"/>
            <a:ext cx="970915" cy="12480265"/>
            <a:chOff x="0" y="0"/>
            <a:chExt cx="1294553" cy="16640353"/>
          </a:xfrm>
        </p:grpSpPr>
        <p:sp>
          <p:nvSpPr>
            <p:cNvPr name="TextBox 8" id="8"/>
            <p:cNvSpPr txBox="true"/>
            <p:nvPr/>
          </p:nvSpPr>
          <p:spPr>
            <a:xfrm rot="-5400000">
              <a:off x="-3501506" y="11844294"/>
              <a:ext cx="81737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Concept du Jeu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815815" y="79"/>
              <a:ext cx="25400" cy="8140597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TextBox 10" id="10"/>
          <p:cNvSpPr txBox="true"/>
          <p:nvPr/>
        </p:nvSpPr>
        <p:spPr>
          <a:xfrm rot="0">
            <a:off x="2189957" y="7992019"/>
            <a:ext cx="6091971" cy="4953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199"/>
              </a:lnSpc>
              <a:spcBef>
                <a:spcPct val="0"/>
              </a:spcBef>
            </a:pPr>
            <a:r>
              <a:rPr lang="en-US" sz="2999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 écosystème complet 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1202125" y="5114969"/>
            <a:ext cx="7428673" cy="126915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121"/>
              </a:lnSpc>
              <a:spcBef>
                <a:spcPct val="0"/>
              </a:spcBef>
            </a:pPr>
            <a:r>
              <a:rPr lang="en-US" sz="3658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 jeu simple pour partager des moments entre amis</a:t>
            </a:r>
          </a:p>
        </p:txBody>
      </p:sp>
      <p:sp>
        <p:nvSpPr>
          <p:cNvPr name="TextBox 12" id="12"/>
          <p:cNvSpPr txBox="true"/>
          <p:nvPr/>
        </p:nvSpPr>
        <p:spPr>
          <a:xfrm rot="0">
            <a:off x="9511511" y="4105274"/>
            <a:ext cx="6979982" cy="1198568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812"/>
              </a:lnSpc>
              <a:spcBef>
                <a:spcPct val="0"/>
              </a:spcBef>
            </a:pPr>
            <a:r>
              <a:rPr lang="en-US" sz="3437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Des possibilités infinies pour la personnalisation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70175" y="6942471"/>
            <a:ext cx="6521318" cy="1099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95"/>
              </a:lnSpc>
              <a:spcBef>
                <a:spcPct val="0"/>
              </a:spcBef>
            </a:pPr>
            <a:r>
              <a:rPr lang="en-US" sz="3211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Des règles amusantes pour pimenter le jeu</a:t>
            </a:r>
          </a:p>
        </p:txBody>
      </p:sp>
    </p:spTree>
  </p:cSld>
  <p:clrMapOvr>
    <a:masterClrMapping/>
  </p:clrMapOvr>
</p:sld>
</file>

<file path=ppt/slides/slide2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8607" y="0"/>
            <a:ext cx="6438824" cy="10287000"/>
            <a:chOff x="0" y="0"/>
            <a:chExt cx="169582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582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95822">
                  <a:moveTo>
                    <a:pt x="0" y="0"/>
                  </a:moveTo>
                  <a:lnTo>
                    <a:pt x="1695822" y="0"/>
                  </a:lnTo>
                  <a:lnTo>
                    <a:pt x="16958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9582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50749" y="819150"/>
            <a:ext cx="9205231" cy="7934424"/>
            <a:chOff x="0" y="0"/>
            <a:chExt cx="12273642" cy="105792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3825"/>
              <a:ext cx="8520931" cy="4440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Chef de projet &amp; Développeur polyvalent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776388"/>
              <a:ext cx="1227364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191919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TOUCHE-À-TOUT, MAIS MAÎTRE DE RIEN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5611670"/>
              <a:ext cx="2390922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16916" y="5868845"/>
              <a:ext cx="11861153" cy="4710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Initialisation du projet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sprints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Documentation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QA &amp; Testing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UX/UI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Développement de l’interface utilisateur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des thèmes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Création des assets graphiques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Développement de la logique de jeu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2658" y="1264465"/>
            <a:ext cx="6270918" cy="7758070"/>
            <a:chOff x="0" y="0"/>
            <a:chExt cx="812800" cy="1005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005556"/>
            </a:xfrm>
            <a:custGeom>
              <a:avLst/>
              <a:gdLst/>
              <a:ahLst/>
              <a:cxnLst/>
              <a:rect r="r" b="b" t="t" l="l"/>
              <a:pathLst>
                <a:path h="100555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05556"/>
                  </a:lnTo>
                  <a:lnTo>
                    <a:pt x="0" y="1005556"/>
                  </a:lnTo>
                  <a:close/>
                </a:path>
              </a:pathLst>
            </a:custGeom>
            <a:blipFill>
              <a:blip r:embed="rId3"/>
              <a:stretch>
                <a:fillRect l="-11857" t="0" r="-11857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flipH="true" flipV="true">
            <a:off x="2395749" y="8338368"/>
            <a:ext cx="2784736" cy="0"/>
          </a:xfrm>
          <a:prstGeom prst="line">
            <a:avLst/>
          </a:prstGeom>
          <a:ln cap="flat" w="38100">
            <a:solidFill>
              <a:srgbClr val="62BD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52658" y="7483754"/>
            <a:ext cx="627091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184">
                <a:solidFill>
                  <a:srgbClr val="EFEFEF"/>
                </a:solidFill>
                <a:latin typeface="Varela Round"/>
                <a:ea typeface="Varela Round"/>
                <a:cs typeface="Varela Round"/>
                <a:sym typeface="Varela Round"/>
              </a:rPr>
              <a:t>LUCAS FIXARI</a:t>
            </a:r>
          </a:p>
        </p:txBody>
      </p:sp>
    </p:spTree>
  </p:cSld>
  <p:clrMapOvr>
    <a:masterClrMapping/>
  </p:clrMapOvr>
</p:sld>
</file>

<file path=ppt/slides/slide2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8607" y="0"/>
            <a:ext cx="6438824" cy="10287000"/>
            <a:chOff x="0" y="0"/>
            <a:chExt cx="169582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582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95822">
                  <a:moveTo>
                    <a:pt x="0" y="0"/>
                  </a:moveTo>
                  <a:lnTo>
                    <a:pt x="1695822" y="0"/>
                  </a:lnTo>
                  <a:lnTo>
                    <a:pt x="16958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9582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50749" y="819150"/>
            <a:ext cx="9205231" cy="4400649"/>
            <a:chOff x="0" y="0"/>
            <a:chExt cx="12273642" cy="58675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3825"/>
              <a:ext cx="8520931" cy="2929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Développeur back-end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265088"/>
              <a:ext cx="1227364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191919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TOUT EST DANS LE TITRE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4100370"/>
              <a:ext cx="2390922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16916" y="4357545"/>
              <a:ext cx="11861153" cy="1509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Initialisation du client Sequelize et synchronisation avec Postgres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Création de la table Cards et tables associées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Mise en place des controllers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2658" y="1264465"/>
            <a:ext cx="6270918" cy="7758070"/>
            <a:chOff x="0" y="0"/>
            <a:chExt cx="812800" cy="1005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005556"/>
            </a:xfrm>
            <a:custGeom>
              <a:avLst/>
              <a:gdLst/>
              <a:ahLst/>
              <a:cxnLst/>
              <a:rect r="r" b="b" t="t" l="l"/>
              <a:pathLst>
                <a:path h="100555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05556"/>
                  </a:lnTo>
                  <a:lnTo>
                    <a:pt x="0" y="1005556"/>
                  </a:lnTo>
                  <a:close/>
                </a:path>
              </a:pathLst>
            </a:custGeom>
            <a:blipFill>
              <a:blip r:embed="rId3"/>
              <a:stretch>
                <a:fillRect l="-37897" t="0" r="-37897" b="0"/>
              </a:stretch>
            </a:blipFill>
          </p:spPr>
        </p:sp>
      </p:grpSp>
      <p:sp>
        <p:nvSpPr>
          <p:cNvPr name="AutoShape 13" id="13"/>
          <p:cNvSpPr/>
          <p:nvPr/>
        </p:nvSpPr>
        <p:spPr>
          <a:xfrm flipH="true" flipV="true">
            <a:off x="2395749" y="8338368"/>
            <a:ext cx="2784736" cy="0"/>
          </a:xfrm>
          <a:prstGeom prst="line">
            <a:avLst/>
          </a:prstGeom>
          <a:ln cap="flat" w="38100">
            <a:solidFill>
              <a:srgbClr val="62BD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4" id="14"/>
          <p:cNvSpPr txBox="true"/>
          <p:nvPr/>
        </p:nvSpPr>
        <p:spPr>
          <a:xfrm rot="0">
            <a:off x="652658" y="7483754"/>
            <a:ext cx="627091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184">
                <a:solidFill>
                  <a:srgbClr val="EFEFEF"/>
                </a:solidFill>
                <a:latin typeface="Varela Round"/>
                <a:ea typeface="Varela Round"/>
                <a:cs typeface="Varela Round"/>
                <a:sym typeface="Varela Round"/>
              </a:rPr>
              <a:t>PIERRE ROCHETTE</a:t>
            </a:r>
          </a:p>
        </p:txBody>
      </p:sp>
    </p:spTree>
  </p:cSld>
  <p:clrMapOvr>
    <a:masterClrMapping/>
  </p:clrMapOvr>
</p:sld>
</file>

<file path=ppt/slides/slide2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8607" y="0"/>
            <a:ext cx="6438824" cy="10287000"/>
            <a:chOff x="0" y="0"/>
            <a:chExt cx="169582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582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95822">
                  <a:moveTo>
                    <a:pt x="0" y="0"/>
                  </a:moveTo>
                  <a:lnTo>
                    <a:pt x="1695822" y="0"/>
                  </a:lnTo>
                  <a:lnTo>
                    <a:pt x="16958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9582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50749" y="819150"/>
            <a:ext cx="9205231" cy="4800699"/>
            <a:chOff x="0" y="0"/>
            <a:chExt cx="12273642" cy="64009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3825"/>
              <a:ext cx="8520931" cy="2929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Développeur Full Stack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3265088"/>
              <a:ext cx="1227364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191919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BACKEND + FRONTEND = FULLEND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4100370"/>
              <a:ext cx="2390922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16916" y="4357545"/>
              <a:ext cx="11861153" cy="20433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Authentification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Compte Utilisateur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Home page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Récupération/Réinitialisation de mot de passe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2658" y="1264465"/>
            <a:ext cx="6270918" cy="7758070"/>
            <a:chOff x="0" y="0"/>
            <a:chExt cx="812800" cy="1005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005556"/>
            </a:xfrm>
            <a:custGeom>
              <a:avLst/>
              <a:gdLst/>
              <a:ahLst/>
              <a:cxnLst/>
              <a:rect r="r" b="b" t="t" l="l"/>
              <a:pathLst>
                <a:path h="100555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05556"/>
                  </a:lnTo>
                  <a:lnTo>
                    <a:pt x="0" y="1005556"/>
                  </a:lnTo>
                  <a:close/>
                </a:path>
              </a:pathLst>
            </a:custGeom>
            <a:blipFill>
              <a:blip r:embed="rId3"/>
              <a:stretch>
                <a:fillRect l="-948" t="0" r="-948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52658" y="7483754"/>
            <a:ext cx="627091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184">
                <a:solidFill>
                  <a:srgbClr val="EFEFEF"/>
                </a:solidFill>
                <a:latin typeface="Varela Round"/>
                <a:ea typeface="Varela Round"/>
                <a:cs typeface="Varela Round"/>
                <a:sym typeface="Varela Round"/>
              </a:rPr>
              <a:t>MASSOUD SHAMS</a:t>
            </a:r>
          </a:p>
        </p:txBody>
      </p:sp>
      <p:sp>
        <p:nvSpPr>
          <p:cNvPr name="AutoShape 14" id="14"/>
          <p:cNvSpPr/>
          <p:nvPr/>
        </p:nvSpPr>
        <p:spPr>
          <a:xfrm flipH="true" flipV="true">
            <a:off x="2395749" y="8338368"/>
            <a:ext cx="2784736" cy="0"/>
          </a:xfrm>
          <a:prstGeom prst="line">
            <a:avLst/>
          </a:prstGeom>
          <a:ln cap="flat" w="38100">
            <a:solidFill>
              <a:srgbClr val="62BDC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348607" y="0"/>
            <a:ext cx="6438824" cy="10287000"/>
            <a:chOff x="0" y="0"/>
            <a:chExt cx="1695822" cy="270933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69582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95822">
                  <a:moveTo>
                    <a:pt x="0" y="0"/>
                  </a:moveTo>
                  <a:lnTo>
                    <a:pt x="1695822" y="0"/>
                  </a:lnTo>
                  <a:lnTo>
                    <a:pt x="16958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69582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6" id="6"/>
          <p:cNvGrpSpPr/>
          <p:nvPr/>
        </p:nvGrpSpPr>
        <p:grpSpPr>
          <a:xfrm rot="0">
            <a:off x="8350749" y="819150"/>
            <a:ext cx="9205231" cy="6334224"/>
            <a:chOff x="0" y="0"/>
            <a:chExt cx="12273642" cy="8445633"/>
          </a:xfrm>
        </p:grpSpPr>
        <p:sp>
          <p:nvSpPr>
            <p:cNvPr name="TextBox 7" id="7"/>
            <p:cNvSpPr txBox="true"/>
            <p:nvPr/>
          </p:nvSpPr>
          <p:spPr>
            <a:xfrm rot="0">
              <a:off x="0" y="-123825"/>
              <a:ext cx="8520931" cy="44409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Développeur Front-End &amp; Game Designer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4776388"/>
              <a:ext cx="1227364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191919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CONCEPTION DU JEU</a:t>
              </a:r>
            </a:p>
          </p:txBody>
        </p:sp>
        <p:sp>
          <p:nvSpPr>
            <p:cNvPr name="AutoShape 9" id="9"/>
            <p:cNvSpPr/>
            <p:nvPr/>
          </p:nvSpPr>
          <p:spPr>
            <a:xfrm>
              <a:off x="0" y="5611670"/>
              <a:ext cx="2390922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10" id="10"/>
            <p:cNvSpPr txBox="true"/>
            <p:nvPr/>
          </p:nvSpPr>
          <p:spPr>
            <a:xfrm rot="0">
              <a:off x="16916" y="5868845"/>
              <a:ext cx="11861153" cy="25767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Création des règles du jeu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Création de la boucle de gameplay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Conception de l’UI/UX du jeu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Animations et design</a:t>
              </a:r>
            </a:p>
            <a:p>
              <a:pPr algn="just">
                <a:lnSpc>
                  <a:spcPts val="3183"/>
                </a:lnSpc>
              </a:pP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652658" y="1264465"/>
            <a:ext cx="6270918" cy="7758070"/>
            <a:chOff x="0" y="0"/>
            <a:chExt cx="812800" cy="1005556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812800" cy="1005556"/>
            </a:xfrm>
            <a:custGeom>
              <a:avLst/>
              <a:gdLst/>
              <a:ahLst/>
              <a:cxnLst/>
              <a:rect r="r" b="b" t="t" l="l"/>
              <a:pathLst>
                <a:path h="100555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05556"/>
                  </a:lnTo>
                  <a:lnTo>
                    <a:pt x="0" y="1005556"/>
                  </a:lnTo>
                  <a:close/>
                </a:path>
              </a:pathLst>
            </a:custGeom>
            <a:blipFill>
              <a:blip r:embed="rId3"/>
              <a:stretch>
                <a:fillRect l="-7554" t="0" r="-7554" b="0"/>
              </a:stretch>
            </a:blipFill>
          </p:spPr>
        </p:sp>
      </p:grpSp>
      <p:sp>
        <p:nvSpPr>
          <p:cNvPr name="TextBox 13" id="13"/>
          <p:cNvSpPr txBox="true"/>
          <p:nvPr/>
        </p:nvSpPr>
        <p:spPr>
          <a:xfrm rot="0">
            <a:off x="652658" y="7483754"/>
            <a:ext cx="627091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184">
                <a:solidFill>
                  <a:srgbClr val="EFEFEF"/>
                </a:solidFill>
                <a:latin typeface="Varela Round"/>
                <a:ea typeface="Varela Round"/>
                <a:cs typeface="Varela Round"/>
                <a:sym typeface="Varela Round"/>
              </a:rPr>
              <a:t>WILLIAM WOZIWODA</a:t>
            </a:r>
          </a:p>
        </p:txBody>
      </p:sp>
      <p:sp>
        <p:nvSpPr>
          <p:cNvPr name="AutoShape 14" id="14"/>
          <p:cNvSpPr/>
          <p:nvPr/>
        </p:nvSpPr>
        <p:spPr>
          <a:xfrm flipH="true" flipV="true">
            <a:off x="2395749" y="8338368"/>
            <a:ext cx="2784736" cy="0"/>
          </a:xfrm>
          <a:prstGeom prst="line">
            <a:avLst/>
          </a:prstGeom>
          <a:ln cap="flat" w="38100">
            <a:solidFill>
              <a:srgbClr val="62BDC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8350749" y="819150"/>
            <a:ext cx="9205231" cy="6400899"/>
            <a:chOff x="0" y="0"/>
            <a:chExt cx="12273642" cy="8534533"/>
          </a:xfrm>
        </p:grpSpPr>
        <p:sp>
          <p:nvSpPr>
            <p:cNvPr name="TextBox 4" id="4"/>
            <p:cNvSpPr txBox="true"/>
            <p:nvPr/>
          </p:nvSpPr>
          <p:spPr>
            <a:xfrm rot="0">
              <a:off x="0" y="-123825"/>
              <a:ext cx="8520931" cy="2929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Développeuse front-end</a:t>
              </a:r>
            </a:p>
          </p:txBody>
        </p:sp>
        <p:sp>
          <p:nvSpPr>
            <p:cNvPr name="TextBox 5" id="5"/>
            <p:cNvSpPr txBox="true"/>
            <p:nvPr/>
          </p:nvSpPr>
          <p:spPr>
            <a:xfrm rot="0">
              <a:off x="0" y="3265088"/>
              <a:ext cx="1227364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191919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FAÇONNEUSE DU WEB, UN PIXEL À LA FOIS !</a:t>
              </a:r>
            </a:p>
          </p:txBody>
        </p:sp>
        <p:sp>
          <p:nvSpPr>
            <p:cNvPr name="AutoShape 6" id="6"/>
            <p:cNvSpPr/>
            <p:nvPr/>
          </p:nvSpPr>
          <p:spPr>
            <a:xfrm>
              <a:off x="0" y="4100370"/>
              <a:ext cx="2390922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16916" y="4357545"/>
              <a:ext cx="11861153" cy="41769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Authentification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 Page Principale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de Compte Utilisateur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Gestion du Panier</a:t>
              </a:r>
            </a:p>
            <a:p>
              <a:pPr algn="just">
                <a:lnSpc>
                  <a:spcPts val="3183"/>
                </a:lnSpc>
              </a:pPr>
              <a:r>
                <a:rPr lang="en-US" sz="1599" spc="14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Paiement avec Stripe</a:t>
              </a:r>
            </a:p>
            <a:p>
              <a:pPr algn="just">
                <a:lnSpc>
                  <a:spcPts val="3183"/>
                </a:lnSpc>
              </a:pPr>
            </a:p>
            <a:p>
              <a:pPr algn="just">
                <a:lnSpc>
                  <a:spcPts val="3183"/>
                </a:lnSpc>
              </a:pPr>
            </a:p>
            <a:p>
              <a:pPr algn="just">
                <a:lnSpc>
                  <a:spcPts val="3183"/>
                </a:lnSpc>
              </a:pPr>
            </a:p>
          </p:txBody>
        </p:sp>
      </p:grpSp>
      <p:sp>
        <p:nvSpPr>
          <p:cNvPr name="AutoShape 8" id="8"/>
          <p:cNvSpPr/>
          <p:nvPr/>
        </p:nvSpPr>
        <p:spPr>
          <a:xfrm flipH="true" flipV="true">
            <a:off x="2023853" y="8203253"/>
            <a:ext cx="2784736" cy="0"/>
          </a:xfrm>
          <a:prstGeom prst="line">
            <a:avLst/>
          </a:prstGeom>
          <a:ln cap="flat" w="38100">
            <a:solidFill>
              <a:srgbClr val="62BDC8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9" id="9"/>
          <p:cNvSpPr txBox="true"/>
          <p:nvPr/>
        </p:nvSpPr>
        <p:spPr>
          <a:xfrm rot="0">
            <a:off x="280762" y="7143849"/>
            <a:ext cx="627091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880"/>
              </a:lnSpc>
              <a:spcBef>
                <a:spcPct val="0"/>
              </a:spcBef>
            </a:pPr>
            <a:r>
              <a:rPr lang="en-US" sz="4200" spc="184" strike="noStrike" u="none">
                <a:solidFill>
                  <a:srgbClr val="EFEFEF"/>
                </a:solidFill>
                <a:latin typeface="Varela Round"/>
                <a:ea typeface="Varela Round"/>
                <a:cs typeface="Varela Round"/>
                <a:sym typeface="Varela Round"/>
              </a:rPr>
              <a:t>SETAYESH GHAMAT</a:t>
            </a:r>
          </a:p>
        </p:txBody>
      </p:sp>
      <p:grpSp>
        <p:nvGrpSpPr>
          <p:cNvPr name="Group 10" id="10"/>
          <p:cNvGrpSpPr/>
          <p:nvPr/>
        </p:nvGrpSpPr>
        <p:grpSpPr>
          <a:xfrm rot="0">
            <a:off x="1348607" y="0"/>
            <a:ext cx="6438824" cy="10287000"/>
            <a:chOff x="0" y="0"/>
            <a:chExt cx="1695822" cy="2709333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695822" cy="2709333"/>
            </a:xfrm>
            <a:custGeom>
              <a:avLst/>
              <a:gdLst/>
              <a:ahLst/>
              <a:cxnLst/>
              <a:rect r="r" b="b" t="t" l="l"/>
              <a:pathLst>
                <a:path h="2709333" w="1695822">
                  <a:moveTo>
                    <a:pt x="0" y="0"/>
                  </a:moveTo>
                  <a:lnTo>
                    <a:pt x="1695822" y="0"/>
                  </a:lnTo>
                  <a:lnTo>
                    <a:pt x="1695822" y="2709333"/>
                  </a:lnTo>
                  <a:lnTo>
                    <a:pt x="0" y="2709333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695822" cy="274743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3" id="13"/>
          <p:cNvGrpSpPr/>
          <p:nvPr/>
        </p:nvGrpSpPr>
        <p:grpSpPr>
          <a:xfrm rot="0">
            <a:off x="652658" y="1264465"/>
            <a:ext cx="6270918" cy="7758070"/>
            <a:chOff x="0" y="0"/>
            <a:chExt cx="812800" cy="1005556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812800" cy="1005556"/>
            </a:xfrm>
            <a:custGeom>
              <a:avLst/>
              <a:gdLst/>
              <a:ahLst/>
              <a:cxnLst/>
              <a:rect r="r" b="b" t="t" l="l"/>
              <a:pathLst>
                <a:path h="1005556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005556"/>
                  </a:lnTo>
                  <a:lnTo>
                    <a:pt x="0" y="1005556"/>
                  </a:lnTo>
                  <a:close/>
                </a:path>
              </a:pathLst>
            </a:custGeom>
            <a:blipFill>
              <a:blip r:embed="rId3"/>
              <a:stretch>
                <a:fillRect l="-11857" t="0" r="-11857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52658" y="7483754"/>
            <a:ext cx="6270918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</a:pPr>
            <a:r>
              <a:rPr lang="en-US" sz="4200" spc="184">
                <a:solidFill>
                  <a:srgbClr val="EFEFEF"/>
                </a:solidFill>
                <a:latin typeface="Varela Round"/>
                <a:ea typeface="Varela Round"/>
                <a:cs typeface="Varela Round"/>
                <a:sym typeface="Varela Round"/>
              </a:rPr>
              <a:t>SETAYESH GHAMAT</a:t>
            </a:r>
          </a:p>
        </p:txBody>
      </p:sp>
      <p:sp>
        <p:nvSpPr>
          <p:cNvPr name="AutoShape 16" id="16"/>
          <p:cNvSpPr/>
          <p:nvPr/>
        </p:nvSpPr>
        <p:spPr>
          <a:xfrm flipH="true" flipV="true">
            <a:off x="2395749" y="8338368"/>
            <a:ext cx="2784736" cy="0"/>
          </a:xfrm>
          <a:prstGeom prst="line">
            <a:avLst/>
          </a:prstGeom>
          <a:ln cap="flat" w="38100">
            <a:solidFill>
              <a:srgbClr val="62BDC8"/>
            </a:solidFill>
            <a:prstDash val="solid"/>
            <a:headEnd type="none" len="sm" w="sm"/>
            <a:tailEnd type="none" len="sm" w="sm"/>
          </a:ln>
        </p:spPr>
      </p:sp>
    </p:spTree>
  </p:cSld>
  <p:clrMapOvr>
    <a:masterClrMapping/>
  </p:clrMapOvr>
</p:sld>
</file>

<file path=ppt/slides/slide2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996299" y="61101"/>
            <a:ext cx="3420094" cy="5355291"/>
            <a:chOff x="0" y="0"/>
            <a:chExt cx="900765" cy="141044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00765" cy="1410447"/>
            </a:xfrm>
            <a:custGeom>
              <a:avLst/>
              <a:gdLst/>
              <a:ahLst/>
              <a:cxnLst/>
              <a:rect r="r" b="b" t="t" l="l"/>
              <a:pathLst>
                <a:path h="1410447" w="900765">
                  <a:moveTo>
                    <a:pt x="0" y="0"/>
                  </a:moveTo>
                  <a:lnTo>
                    <a:pt x="900765" y="0"/>
                  </a:lnTo>
                  <a:lnTo>
                    <a:pt x="900765" y="1410447"/>
                  </a:lnTo>
                  <a:lnTo>
                    <a:pt x="0" y="1410447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00765" cy="144854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98612" y="1900562"/>
            <a:ext cx="4538496" cy="0"/>
          </a:xfrm>
          <a:prstGeom prst="line">
            <a:avLst/>
          </a:prstGeom>
          <a:ln cap="flat" w="38100">
            <a:solidFill>
              <a:srgbClr val="323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7" id="7"/>
          <p:cNvGrpSpPr/>
          <p:nvPr/>
        </p:nvGrpSpPr>
        <p:grpSpPr>
          <a:xfrm rot="0">
            <a:off x="3057631" y="6904798"/>
            <a:ext cx="1297429" cy="1289325"/>
            <a:chOff x="0" y="0"/>
            <a:chExt cx="308120" cy="306196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308120" cy="306196"/>
            </a:xfrm>
            <a:custGeom>
              <a:avLst/>
              <a:gdLst/>
              <a:ahLst/>
              <a:cxnLst/>
              <a:rect r="r" b="b" t="t" l="l"/>
              <a:pathLst>
                <a:path h="306196" w="308120">
                  <a:moveTo>
                    <a:pt x="0" y="0"/>
                  </a:moveTo>
                  <a:lnTo>
                    <a:pt x="308120" y="0"/>
                  </a:lnTo>
                  <a:lnTo>
                    <a:pt x="308120" y="306196"/>
                  </a:lnTo>
                  <a:lnTo>
                    <a:pt x="0" y="306196"/>
                  </a:lnTo>
                  <a:close/>
                </a:path>
              </a:pathLst>
            </a:custGeom>
            <a:blipFill>
              <a:blip r:embed="rId3"/>
              <a:stretch>
                <a:fillRect l="0" t="-314" r="0" b="-314"/>
              </a:stretch>
            </a:blipFill>
          </p:spPr>
        </p:sp>
      </p:grpSp>
      <p:sp>
        <p:nvSpPr>
          <p:cNvPr name="Freeform 9" id="9"/>
          <p:cNvSpPr/>
          <p:nvPr/>
        </p:nvSpPr>
        <p:spPr>
          <a:xfrm flipH="false" flipV="false" rot="0">
            <a:off x="7404886" y="3796771"/>
            <a:ext cx="9712129" cy="5015904"/>
          </a:xfrm>
          <a:custGeom>
            <a:avLst/>
            <a:gdLst/>
            <a:ahLst/>
            <a:cxnLst/>
            <a:rect r="r" b="b" t="t" l="l"/>
            <a:pathLst>
              <a:path h="5015904" w="9712129">
                <a:moveTo>
                  <a:pt x="0" y="0"/>
                </a:moveTo>
                <a:lnTo>
                  <a:pt x="9712129" y="0"/>
                </a:lnTo>
                <a:lnTo>
                  <a:pt x="9712129" y="5015904"/>
                </a:lnTo>
                <a:lnTo>
                  <a:pt x="0" y="501590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TextBox 10" id="10"/>
          <p:cNvSpPr txBox="true"/>
          <p:nvPr/>
        </p:nvSpPr>
        <p:spPr>
          <a:xfrm rot="0">
            <a:off x="4950104" y="1220133"/>
            <a:ext cx="8164011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399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Stack Technologique</a:t>
            </a:r>
          </a:p>
        </p:txBody>
      </p:sp>
      <p:sp>
        <p:nvSpPr>
          <p:cNvPr name="TextBox 11" id="11"/>
          <p:cNvSpPr txBox="true"/>
          <p:nvPr/>
        </p:nvSpPr>
        <p:spPr>
          <a:xfrm rot="0">
            <a:off x="2502092" y="5359026"/>
            <a:ext cx="2714625" cy="323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59"/>
              </a:lnSpc>
              <a:spcBef>
                <a:spcPct val="0"/>
              </a:spcBef>
            </a:pPr>
            <a:r>
              <a:rPr lang="en-US" sz="1899">
                <a:solidFill>
                  <a:srgbClr val="00000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Choix Technologiques</a:t>
            </a:r>
          </a:p>
        </p:txBody>
      </p:sp>
    </p:spTree>
  </p:cSld>
  <p:clrMapOvr>
    <a:masterClrMapping/>
  </p:clrMapOvr>
</p:sld>
</file>

<file path=ppt/slides/slide2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165312" y="-136612"/>
            <a:ext cx="7574867" cy="7848092"/>
            <a:chOff x="0" y="0"/>
            <a:chExt cx="1995027" cy="2066987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995027" cy="2066987"/>
            </a:xfrm>
            <a:custGeom>
              <a:avLst/>
              <a:gdLst/>
              <a:ahLst/>
              <a:cxnLst/>
              <a:rect r="r" b="b" t="t" l="l"/>
              <a:pathLst>
                <a:path h="2066987" w="1995027">
                  <a:moveTo>
                    <a:pt x="0" y="0"/>
                  </a:moveTo>
                  <a:lnTo>
                    <a:pt x="1995027" y="0"/>
                  </a:lnTo>
                  <a:lnTo>
                    <a:pt x="1995027" y="2066987"/>
                  </a:lnTo>
                  <a:lnTo>
                    <a:pt x="0" y="2066987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995027" cy="2105087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5400000">
            <a:off x="2563179" y="2067209"/>
            <a:ext cx="4750720" cy="7069832"/>
            <a:chOff x="0" y="0"/>
            <a:chExt cx="1251218" cy="186201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251218" cy="1862013"/>
            </a:xfrm>
            <a:custGeom>
              <a:avLst/>
              <a:gdLst/>
              <a:ahLst/>
              <a:cxnLst/>
              <a:rect r="r" b="b" t="t" l="l"/>
              <a:pathLst>
                <a:path h="1862013" w="1251218">
                  <a:moveTo>
                    <a:pt x="0" y="0"/>
                  </a:moveTo>
                  <a:lnTo>
                    <a:pt x="1251218" y="0"/>
                  </a:lnTo>
                  <a:lnTo>
                    <a:pt x="1251218" y="1862013"/>
                  </a:lnTo>
                  <a:lnTo>
                    <a:pt x="0" y="1862013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251218" cy="190011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403623" y="216802"/>
            <a:ext cx="7740377" cy="2616520"/>
            <a:chOff x="0" y="0"/>
            <a:chExt cx="10320503" cy="3488693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278342"/>
              <a:ext cx="9667892" cy="2929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Défis Techniques et Solutions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0" y="-47625"/>
              <a:ext cx="10320503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</a:p>
          </p:txBody>
        </p:sp>
        <p:sp>
          <p:nvSpPr>
            <p:cNvPr name="AutoShape 11" id="11"/>
            <p:cNvSpPr/>
            <p:nvPr/>
          </p:nvSpPr>
          <p:spPr>
            <a:xfrm>
              <a:off x="0" y="3463293"/>
              <a:ext cx="3550088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sp>
        <p:nvSpPr>
          <p:cNvPr name="Freeform 12" id="12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0">
            <a:off x="9530805" y="1773785"/>
            <a:ext cx="8429980" cy="5509791"/>
          </a:xfrm>
          <a:custGeom>
            <a:avLst/>
            <a:gdLst/>
            <a:ahLst/>
            <a:cxnLst/>
            <a:rect r="r" b="b" t="t" l="l"/>
            <a:pathLst>
              <a:path h="5509791" w="8429980">
                <a:moveTo>
                  <a:pt x="0" y="0"/>
                </a:moveTo>
                <a:lnTo>
                  <a:pt x="8429980" y="0"/>
                </a:lnTo>
                <a:lnTo>
                  <a:pt x="8429980" y="5509791"/>
                </a:lnTo>
                <a:lnTo>
                  <a:pt x="0" y="550979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876622" y="4669224"/>
            <a:ext cx="6152248" cy="14268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891"/>
              </a:lnSpc>
            </a:pPr>
            <a:r>
              <a:rPr lang="en-US" sz="1955" spc="17">
                <a:solidFill>
                  <a:srgbClr val="191919"/>
                </a:solidFill>
                <a:latin typeface="Varela Round"/>
                <a:ea typeface="Varela Round"/>
                <a:cs typeface="Varela Round"/>
                <a:sym typeface="Varela Round"/>
              </a:rPr>
              <a:t>Lien entre interface graphique et interface logiciel </a:t>
            </a:r>
          </a:p>
          <a:p>
            <a:pPr algn="l">
              <a:lnSpc>
                <a:spcPts val="3891"/>
              </a:lnSpc>
            </a:pPr>
            <a:r>
              <a:rPr lang="en-US" sz="1955" spc="17">
                <a:solidFill>
                  <a:srgbClr val="191919"/>
                </a:solidFill>
                <a:latin typeface="Varela Round"/>
                <a:ea typeface="Varela Round"/>
                <a:cs typeface="Varela Round"/>
                <a:sym typeface="Varela Round"/>
              </a:rPr>
              <a:t>Utilisation de Socket.io</a:t>
            </a:r>
          </a:p>
          <a:p>
            <a:pPr algn="l">
              <a:lnSpc>
                <a:spcPts val="3891"/>
              </a:lnSpc>
            </a:pPr>
            <a:r>
              <a:rPr lang="en-US" sz="1955" spc="17">
                <a:solidFill>
                  <a:srgbClr val="191919"/>
                </a:solidFill>
                <a:latin typeface="Varela Round"/>
                <a:ea typeface="Varela Round"/>
                <a:cs typeface="Varela Round"/>
                <a:sym typeface="Varela Round"/>
              </a:rPr>
              <a:t>Solution cloud (AWS)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989041" y="-2040659"/>
            <a:ext cx="4309918" cy="18288000"/>
            <a:chOff x="0" y="0"/>
            <a:chExt cx="1135122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5122" cy="4816592"/>
            </a:xfrm>
            <a:custGeom>
              <a:avLst/>
              <a:gdLst/>
              <a:ahLst/>
              <a:cxnLst/>
              <a:rect r="r" b="b" t="t" l="l"/>
              <a:pathLst>
                <a:path h="4816592" w="1135122">
                  <a:moveTo>
                    <a:pt x="0" y="0"/>
                  </a:moveTo>
                  <a:lnTo>
                    <a:pt x="1135122" y="0"/>
                  </a:lnTo>
                  <a:lnTo>
                    <a:pt x="113512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35122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1133947" y="3591710"/>
            <a:ext cx="6774041" cy="4751361"/>
            <a:chOff x="0" y="0"/>
            <a:chExt cx="2640739" cy="1852234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640739" cy="1852234"/>
            </a:xfrm>
            <a:custGeom>
              <a:avLst/>
              <a:gdLst/>
              <a:ahLst/>
              <a:cxnLst/>
              <a:rect r="r" b="b" t="t" l="l"/>
              <a:pathLst>
                <a:path h="1852234" w="2640739">
                  <a:moveTo>
                    <a:pt x="0" y="0"/>
                  </a:moveTo>
                  <a:lnTo>
                    <a:pt x="2640739" y="0"/>
                  </a:lnTo>
                  <a:lnTo>
                    <a:pt x="2640739" y="1852234"/>
                  </a:lnTo>
                  <a:lnTo>
                    <a:pt x="0" y="1852234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640739" cy="1890334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98612" y="1233812"/>
            <a:ext cx="4538496" cy="0"/>
          </a:xfrm>
          <a:prstGeom prst="line">
            <a:avLst/>
          </a:prstGeom>
          <a:ln cap="flat" w="38100">
            <a:solidFill>
              <a:srgbClr val="32314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29371" y="3277605"/>
            <a:ext cx="5005951" cy="5065466"/>
            <a:chOff x="0" y="0"/>
            <a:chExt cx="1951481" cy="19746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1481" cy="1974682"/>
            </a:xfrm>
            <a:custGeom>
              <a:avLst/>
              <a:gdLst/>
              <a:ahLst/>
              <a:cxnLst/>
              <a:rect r="r" b="b" t="t" l="l"/>
              <a:pathLst>
                <a:path h="1974682" w="1951481">
                  <a:moveTo>
                    <a:pt x="0" y="0"/>
                  </a:moveTo>
                  <a:lnTo>
                    <a:pt x="1951481" y="0"/>
                  </a:lnTo>
                  <a:lnTo>
                    <a:pt x="1951481" y="1974682"/>
                  </a:lnTo>
                  <a:lnTo>
                    <a:pt x="0" y="1974682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51481" cy="2012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5335321" y="2942500"/>
            <a:ext cx="5798625" cy="5798625"/>
          </a:xfrm>
          <a:custGeom>
            <a:avLst/>
            <a:gdLst/>
            <a:ahLst/>
            <a:cxnLst/>
            <a:rect r="r" b="b" t="t" l="l"/>
            <a:pathLst>
              <a:path h="5798625" w="5798625">
                <a:moveTo>
                  <a:pt x="0" y="0"/>
                </a:moveTo>
                <a:lnTo>
                  <a:pt x="5798626" y="0"/>
                </a:lnTo>
                <a:lnTo>
                  <a:pt x="5798626" y="5798625"/>
                </a:lnTo>
                <a:lnTo>
                  <a:pt x="0" y="5798625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11895947" y="4340375"/>
            <a:ext cx="3263040" cy="305244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8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Une large gamme de clients </a:t>
            </a:r>
          </a:p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Clientèle diversifiée.</a:t>
            </a:r>
          </a:p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 </a:t>
            </a:r>
          </a:p>
          <a:p>
            <a:pPr algn="l">
              <a:lnSpc>
                <a:spcPts val="2520"/>
              </a:lnSpc>
            </a:pPr>
            <a:r>
              <a:rPr lang="en-US" sz="1800" spc="48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Communauté de passionnés</a:t>
            </a:r>
          </a:p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Évènements autour des TCG et croissance endogène. 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</a:p>
        </p:txBody>
      </p:sp>
      <p:sp>
        <p:nvSpPr>
          <p:cNvPr name="TextBox 15" id="15"/>
          <p:cNvSpPr txBox="true"/>
          <p:nvPr/>
        </p:nvSpPr>
        <p:spPr>
          <a:xfrm rot="0">
            <a:off x="850106" y="3544085"/>
            <a:ext cx="4485215" cy="8248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Un marché en pleine croissance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7241007" y="674370"/>
            <a:ext cx="11018418" cy="1731506"/>
            <a:chOff x="0" y="0"/>
            <a:chExt cx="14691224" cy="230867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123825"/>
              <a:ext cx="1232616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191919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Le Marché des TCG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37786" y="1356302"/>
              <a:ext cx="14653438" cy="952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2"/>
                </a:lnSpc>
              </a:pPr>
              <a:r>
                <a:rPr lang="en-US" sz="1800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Une industrie en croissance, portée par des géants comme Pokémon ou Magic, et avec une large base de joueurs.</a:t>
              </a:r>
            </a:p>
          </p:txBody>
        </p:sp>
      </p:grpSp>
      <p:sp>
        <p:nvSpPr>
          <p:cNvPr name="TextBox 19" id="19"/>
          <p:cNvSpPr txBox="true"/>
          <p:nvPr/>
        </p:nvSpPr>
        <p:spPr>
          <a:xfrm rot="0">
            <a:off x="11610197" y="3574565"/>
            <a:ext cx="5484032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Une large communauté de joueurs 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135856" y="4426991"/>
            <a:ext cx="3263040" cy="39954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8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Un marché en pleine expansion</a:t>
            </a:r>
          </a:p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Estimé à 10.8 milliards $ en 2023 (</a:t>
            </a:r>
            <a:r>
              <a:rPr lang="en-US" sz="1800" i="true" spc="48">
                <a:solidFill>
                  <a:srgbClr val="191919"/>
                </a:solidFill>
                <a:latin typeface="Open Sans Italics"/>
                <a:ea typeface="Open Sans Italics"/>
                <a:cs typeface="Open Sans Italics"/>
                <a:sym typeface="Open Sans Italics"/>
              </a:rPr>
              <a:t>Business Research Insights</a:t>
            </a:r>
            <a:r>
              <a:rPr lang="en-US" sz="1800" spc="48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).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spc="48" b="true">
                <a:solidFill>
                  <a:srgbClr val="191919"/>
                </a:solidFill>
                <a:latin typeface="Open Sans Bold"/>
                <a:ea typeface="Open Sans Bold"/>
                <a:cs typeface="Open Sans Bold"/>
                <a:sym typeface="Open Sans Bold"/>
              </a:rPr>
              <a:t>Des marchés à conquérir</a:t>
            </a:r>
          </a:p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191919"/>
                </a:solidFill>
                <a:latin typeface="Open Sans"/>
                <a:ea typeface="Open Sans"/>
                <a:cs typeface="Open Sans"/>
                <a:sym typeface="Open Sans"/>
              </a:rPr>
              <a:t>Il est possible de développer de nouveaux TCG dans certaines zones géographiques.</a:t>
            </a:r>
          </a:p>
          <a:p>
            <a:pPr algn="l">
              <a:lnSpc>
                <a:spcPts val="2240"/>
              </a:lnSpc>
            </a:pPr>
          </a:p>
          <a:p>
            <a:pPr algn="l">
              <a:lnSpc>
                <a:spcPts val="2240"/>
              </a:lnSpc>
            </a:pPr>
          </a:p>
        </p:txBody>
      </p:sp>
    </p:spTree>
  </p:cSld>
  <p:clrMapOvr>
    <a:masterClrMapping/>
  </p:clrMapOvr>
</p:sld>
</file>

<file path=ppt/slides/slide3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08028" y="-59447"/>
            <a:ext cx="3922458" cy="3029964"/>
            <a:chOff x="0" y="0"/>
            <a:chExt cx="1033075" cy="798015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033075" cy="798015"/>
            </a:xfrm>
            <a:custGeom>
              <a:avLst/>
              <a:gdLst/>
              <a:ahLst/>
              <a:cxnLst/>
              <a:rect r="r" b="b" t="t" l="l"/>
              <a:pathLst>
                <a:path h="798015" w="1033075">
                  <a:moveTo>
                    <a:pt x="0" y="0"/>
                  </a:moveTo>
                  <a:lnTo>
                    <a:pt x="1033075" y="0"/>
                  </a:lnTo>
                  <a:lnTo>
                    <a:pt x="1033075" y="798015"/>
                  </a:lnTo>
                  <a:lnTo>
                    <a:pt x="0" y="798015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033075" cy="83611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725629"/>
            <a:ext cx="16230600" cy="2104390"/>
            <a:chOff x="0" y="0"/>
            <a:chExt cx="21640800" cy="2805853"/>
          </a:xfrm>
        </p:grpSpPr>
        <p:sp>
          <p:nvSpPr>
            <p:cNvPr name="AutoShape 6" id="6"/>
            <p:cNvSpPr/>
            <p:nvPr/>
          </p:nvSpPr>
          <p:spPr>
            <a:xfrm>
              <a:off x="10490104" y="414932"/>
              <a:ext cx="0" cy="2390922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7" id="7"/>
            <p:cNvSpPr txBox="true"/>
            <p:nvPr/>
          </p:nvSpPr>
          <p:spPr>
            <a:xfrm rot="0">
              <a:off x="10942721" y="310157"/>
              <a:ext cx="10698079" cy="116683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717"/>
                </a:lnSpc>
              </a:pPr>
              <a:r>
                <a:rPr lang="en-US" b="true" sz="2199" i="true" spc="43">
                  <a:solidFill>
                    <a:srgbClr val="011C30"/>
                  </a:solidFill>
                  <a:latin typeface="Playfair Display Bold Italics"/>
                  <a:ea typeface="Playfair Display Bold Italics"/>
                  <a:cs typeface="Playfair Display Bold Italics"/>
                  <a:sym typeface="Playfair Display Bold Italics"/>
                </a:rPr>
                <a:t>“Une stratégie sans exécution n’est qu’une hallucination.”</a:t>
              </a:r>
            </a:p>
            <a:p>
              <a:pPr algn="l">
                <a:lnSpc>
                  <a:spcPts val="3717"/>
                </a:lnSpc>
              </a:pPr>
              <a:r>
                <a:rPr lang="en-US" b="true" sz="2199" spc="43">
                  <a:solidFill>
                    <a:srgbClr val="011C30"/>
                  </a:solidFill>
                  <a:latin typeface="Playfair Display Bold"/>
                  <a:ea typeface="Playfair Display Bold"/>
                  <a:cs typeface="Playfair Display Bold"/>
                  <a:sym typeface="Playfair Display Bold"/>
                </a:rPr>
                <a:t>— Jeffrey Pfeffer</a:t>
              </a:r>
            </a:p>
          </p:txBody>
        </p:sp>
        <p:sp>
          <p:nvSpPr>
            <p:cNvPr name="TextBox 8" id="8"/>
            <p:cNvSpPr txBox="true"/>
            <p:nvPr/>
          </p:nvSpPr>
          <p:spPr>
            <a:xfrm rot="0">
              <a:off x="0" y="-123825"/>
              <a:ext cx="9996833" cy="2929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Stratégie de Déploiement</a:t>
              </a: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3801206" y="4083168"/>
            <a:ext cx="4125237" cy="5471874"/>
            <a:chOff x="0" y="0"/>
            <a:chExt cx="5500316" cy="7295832"/>
          </a:xfrm>
        </p:grpSpPr>
        <p:grpSp>
          <p:nvGrpSpPr>
            <p:cNvPr name="Group 10" id="10"/>
            <p:cNvGrpSpPr/>
            <p:nvPr/>
          </p:nvGrpSpPr>
          <p:grpSpPr>
            <a:xfrm rot="5400000">
              <a:off x="593301" y="-80527"/>
              <a:ext cx="4356907" cy="5457124"/>
              <a:chOff x="0" y="0"/>
              <a:chExt cx="860624" cy="107795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60624" cy="1077950"/>
              </a:xfrm>
              <a:custGeom>
                <a:avLst/>
                <a:gdLst/>
                <a:ahLst/>
                <a:cxnLst/>
                <a:rect r="r" b="b" t="t" l="l"/>
                <a:pathLst>
                  <a:path h="1077950" w="860624">
                    <a:moveTo>
                      <a:pt x="0" y="0"/>
                    </a:moveTo>
                    <a:lnTo>
                      <a:pt x="860624" y="0"/>
                    </a:lnTo>
                    <a:lnTo>
                      <a:pt x="860624" y="1077950"/>
                    </a:lnTo>
                    <a:lnTo>
                      <a:pt x="0" y="1077950"/>
                    </a:lnTo>
                    <a:close/>
                  </a:path>
                </a:pathLst>
              </a:custGeom>
              <a:solidFill>
                <a:srgbClr val="37426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60624" cy="111605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13" id="13"/>
            <p:cNvSpPr txBox="true"/>
            <p:nvPr/>
          </p:nvSpPr>
          <p:spPr>
            <a:xfrm rot="0">
              <a:off x="0" y="6480492"/>
              <a:ext cx="5049281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4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Plateformes, Monétisation, Marketing.</a:t>
              </a:r>
            </a:p>
          </p:txBody>
        </p:sp>
        <p:sp>
          <p:nvSpPr>
            <p:cNvPr name="TextBox 14" id="14"/>
            <p:cNvSpPr txBox="true"/>
            <p:nvPr/>
          </p:nvSpPr>
          <p:spPr>
            <a:xfrm rot="0">
              <a:off x="616247" y="5210663"/>
              <a:ext cx="381541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Plan de commercialisation</a:t>
              </a:r>
            </a:p>
          </p:txBody>
        </p:sp>
        <p:sp>
          <p:nvSpPr>
            <p:cNvPr name="Freeform 15" id="15"/>
            <p:cNvSpPr/>
            <p:nvPr/>
          </p:nvSpPr>
          <p:spPr>
            <a:xfrm flipH="false" flipV="false" rot="0">
              <a:off x="43193" y="0"/>
              <a:ext cx="4397048" cy="4397048"/>
            </a:xfrm>
            <a:custGeom>
              <a:avLst/>
              <a:gdLst/>
              <a:ahLst/>
              <a:cxnLst/>
              <a:rect r="r" b="b" t="t" l="l"/>
              <a:pathLst>
                <a:path h="4397048" w="4397048">
                  <a:moveTo>
                    <a:pt x="0" y="0"/>
                  </a:moveTo>
                  <a:lnTo>
                    <a:pt x="4397047" y="0"/>
                  </a:lnTo>
                  <a:lnTo>
                    <a:pt x="4397047" y="4397048"/>
                  </a:lnTo>
                  <a:lnTo>
                    <a:pt x="0" y="439704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0528948" y="4166546"/>
            <a:ext cx="4128560" cy="5305118"/>
            <a:chOff x="0" y="0"/>
            <a:chExt cx="5504746" cy="7073491"/>
          </a:xfrm>
        </p:grpSpPr>
        <p:grpSp>
          <p:nvGrpSpPr>
            <p:cNvPr name="Group 17" id="17"/>
            <p:cNvGrpSpPr/>
            <p:nvPr/>
          </p:nvGrpSpPr>
          <p:grpSpPr>
            <a:xfrm rot="5400000">
              <a:off x="614083" y="-146817"/>
              <a:ext cx="4356907" cy="5424420"/>
              <a:chOff x="0" y="0"/>
              <a:chExt cx="860624" cy="1071490"/>
            </a:xfrm>
          </p:grpSpPr>
          <p:sp>
            <p:nvSpPr>
              <p:cNvPr name="Freeform 18" id="18"/>
              <p:cNvSpPr/>
              <p:nvPr/>
            </p:nvSpPr>
            <p:spPr>
              <a:xfrm flipH="false" flipV="false" rot="0">
                <a:off x="0" y="0"/>
                <a:ext cx="860624" cy="1071490"/>
              </a:xfrm>
              <a:custGeom>
                <a:avLst/>
                <a:gdLst/>
                <a:ahLst/>
                <a:cxnLst/>
                <a:rect r="r" b="b" t="t" l="l"/>
                <a:pathLst>
                  <a:path h="1071490" w="860624">
                    <a:moveTo>
                      <a:pt x="0" y="0"/>
                    </a:moveTo>
                    <a:lnTo>
                      <a:pt x="860624" y="0"/>
                    </a:lnTo>
                    <a:lnTo>
                      <a:pt x="860624" y="1071490"/>
                    </a:lnTo>
                    <a:lnTo>
                      <a:pt x="0" y="1071490"/>
                    </a:lnTo>
                    <a:close/>
                  </a:path>
                </a:pathLst>
              </a:custGeom>
              <a:solidFill>
                <a:srgbClr val="37426C"/>
              </a:solidFill>
            </p:spPr>
          </p:sp>
          <p:sp>
            <p:nvSpPr>
              <p:cNvPr name="TextBox 19" id="19"/>
              <p:cNvSpPr txBox="true"/>
              <p:nvPr/>
            </p:nvSpPr>
            <p:spPr>
              <a:xfrm>
                <a:off x="0" y="-38100"/>
                <a:ext cx="860624" cy="11095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sp>
          <p:nvSpPr>
            <p:cNvPr name="TextBox 20" id="20"/>
            <p:cNvSpPr txBox="true"/>
            <p:nvPr/>
          </p:nvSpPr>
          <p:spPr>
            <a:xfrm rot="0">
              <a:off x="0" y="5839051"/>
              <a:ext cx="4739258" cy="12344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4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Joueurs de TCG, Marchés émergents, Communautés spécifiques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461236" y="5128022"/>
              <a:ext cx="381541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Cibles principales</a:t>
              </a:r>
            </a:p>
          </p:txBody>
        </p:sp>
        <p:sp>
          <p:nvSpPr>
            <p:cNvPr name="Freeform 22" id="22"/>
            <p:cNvSpPr/>
            <p:nvPr/>
          </p:nvSpPr>
          <p:spPr>
            <a:xfrm flipH="false" flipV="false" rot="0">
              <a:off x="92746" y="0"/>
              <a:ext cx="4356907" cy="4356907"/>
            </a:xfrm>
            <a:custGeom>
              <a:avLst/>
              <a:gdLst/>
              <a:ahLst/>
              <a:cxnLst/>
              <a:rect r="r" b="b" t="t" l="l"/>
              <a:pathLst>
                <a:path h="4356907" w="4356907">
                  <a:moveTo>
                    <a:pt x="0" y="0"/>
                  </a:moveTo>
                  <a:lnTo>
                    <a:pt x="4356907" y="0"/>
                  </a:lnTo>
                  <a:lnTo>
                    <a:pt x="4356907" y="4356907"/>
                  </a:lnTo>
                  <a:lnTo>
                    <a:pt x="0" y="4356907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3">
                <a:extLst>
                  <a:ext uri="{96DAC541-7B7A-43D3-8B79-37D633B846F1}">
                    <asvg:svgBlip xmlns:asvg="http://schemas.microsoft.com/office/drawing/2016/SVG/main" r:embed="rId4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3" id="23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252862" y="-1252862"/>
            <a:ext cx="3613274" cy="6118998"/>
            <a:chOff x="0" y="0"/>
            <a:chExt cx="951644" cy="1611588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951644" cy="1611588"/>
            </a:xfrm>
            <a:custGeom>
              <a:avLst/>
              <a:gdLst/>
              <a:ahLst/>
              <a:cxnLst/>
              <a:rect r="r" b="b" t="t" l="l"/>
              <a:pathLst>
                <a:path h="1611588" w="951644">
                  <a:moveTo>
                    <a:pt x="0" y="0"/>
                  </a:moveTo>
                  <a:lnTo>
                    <a:pt x="951644" y="0"/>
                  </a:lnTo>
                  <a:lnTo>
                    <a:pt x="951644" y="1611588"/>
                  </a:lnTo>
                  <a:lnTo>
                    <a:pt x="0" y="1611588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951644" cy="164968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3863719" y="2821686"/>
            <a:ext cx="1793191" cy="0"/>
          </a:xfrm>
          <a:prstGeom prst="line">
            <a:avLst/>
          </a:prstGeom>
          <a:ln cap="flat" w="38100">
            <a:solidFill>
              <a:srgbClr val="323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6" id="6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0">
            <a:off x="14865978" y="770235"/>
            <a:ext cx="2393322" cy="2843039"/>
          </a:xfrm>
          <a:custGeom>
            <a:avLst/>
            <a:gdLst/>
            <a:ahLst/>
            <a:cxnLst/>
            <a:rect r="r" b="b" t="t" l="l"/>
            <a:pathLst>
              <a:path h="2843039" w="2393322">
                <a:moveTo>
                  <a:pt x="0" y="0"/>
                </a:moveTo>
                <a:lnTo>
                  <a:pt x="2393322" y="0"/>
                </a:lnTo>
                <a:lnTo>
                  <a:pt x="2393322" y="2843039"/>
                </a:lnTo>
                <a:lnTo>
                  <a:pt x="0" y="284303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0">
            <a:off x="7941744" y="3847277"/>
            <a:ext cx="9317556" cy="5229241"/>
          </a:xfrm>
          <a:custGeom>
            <a:avLst/>
            <a:gdLst/>
            <a:ahLst/>
            <a:cxnLst/>
            <a:rect r="r" b="b" t="t" l="l"/>
            <a:pathLst>
              <a:path h="5229241" w="9317556">
                <a:moveTo>
                  <a:pt x="0" y="0"/>
                </a:moveTo>
                <a:lnTo>
                  <a:pt x="9317556" y="0"/>
                </a:lnTo>
                <a:lnTo>
                  <a:pt x="9317556" y="5229240"/>
                </a:lnTo>
                <a:lnTo>
                  <a:pt x="0" y="522924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43903" y="1288923"/>
            <a:ext cx="5213007" cy="1272540"/>
            <a:chOff x="0" y="0"/>
            <a:chExt cx="6950677" cy="1696720"/>
          </a:xfrm>
        </p:grpSpPr>
        <p:sp>
          <p:nvSpPr>
            <p:cNvPr name="TextBox 10" id="10"/>
            <p:cNvSpPr txBox="true"/>
            <p:nvPr/>
          </p:nvSpPr>
          <p:spPr>
            <a:xfrm rot="0">
              <a:off x="439522" y="278342"/>
              <a:ext cx="6511155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 Futures</a:t>
              </a:r>
            </a:p>
          </p:txBody>
        </p:sp>
        <p:sp>
          <p:nvSpPr>
            <p:cNvPr name="TextBox 11" id="11"/>
            <p:cNvSpPr txBox="true"/>
            <p:nvPr/>
          </p:nvSpPr>
          <p:spPr>
            <a:xfrm rot="0">
              <a:off x="0" y="-47625"/>
              <a:ext cx="6950677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r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ROADMAP ET ÉVOLUTIONS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666988" y="4937249"/>
            <a:ext cx="6545668" cy="270345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377"/>
              </a:lnSpc>
            </a:pPr>
          </a:p>
          <a:p>
            <a:pPr algn="l">
              <a:lnSpc>
                <a:spcPts val="4377"/>
              </a:lnSpc>
            </a:pPr>
            <a:r>
              <a:rPr lang="en-US" sz="2199" spc="19">
                <a:solidFill>
                  <a:srgbClr val="191919"/>
                </a:solidFill>
                <a:latin typeface="Varela Round"/>
                <a:ea typeface="Varela Round"/>
                <a:cs typeface="Varela Round"/>
                <a:sym typeface="Varela Round"/>
              </a:rPr>
              <a:t>Fonctionnalités à venir </a:t>
            </a:r>
          </a:p>
          <a:p>
            <a:pPr algn="l">
              <a:lnSpc>
                <a:spcPts val="4377"/>
              </a:lnSpc>
            </a:pPr>
            <a:r>
              <a:rPr lang="en-US" sz="2199" spc="19">
                <a:solidFill>
                  <a:srgbClr val="191919"/>
                </a:solidFill>
                <a:latin typeface="Varela Round"/>
                <a:ea typeface="Varela Round"/>
                <a:cs typeface="Varela Round"/>
                <a:sym typeface="Varela Round"/>
              </a:rPr>
              <a:t>Déploiement sur d'autres plateformes </a:t>
            </a:r>
          </a:p>
          <a:p>
            <a:pPr algn="l">
              <a:lnSpc>
                <a:spcPts val="4377"/>
              </a:lnSpc>
            </a:pPr>
            <a:r>
              <a:rPr lang="en-US" sz="2199" spc="19">
                <a:solidFill>
                  <a:srgbClr val="191919"/>
                </a:solidFill>
                <a:latin typeface="Varela Round"/>
                <a:ea typeface="Varela Round"/>
                <a:cs typeface="Varela Round"/>
                <a:sym typeface="Varela Round"/>
              </a:rPr>
              <a:t>Expansion de la communauté</a:t>
            </a:r>
          </a:p>
          <a:p>
            <a:pPr algn="l">
              <a:lnSpc>
                <a:spcPts val="4377"/>
              </a:lnSpc>
            </a:pPr>
          </a:p>
        </p:txBody>
      </p:sp>
    </p:spTree>
  </p:cSld>
  <p:clrMapOvr>
    <a:masterClrMapping/>
  </p:clrMapOvr>
</p:sld>
</file>

<file path=ppt/slides/slide3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6989041" y="-2040659"/>
            <a:ext cx="4309918" cy="18288000"/>
            <a:chOff x="0" y="0"/>
            <a:chExt cx="1135122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35122" cy="4816592"/>
            </a:xfrm>
            <a:custGeom>
              <a:avLst/>
              <a:gdLst/>
              <a:ahLst/>
              <a:cxnLst/>
              <a:rect r="r" b="b" t="t" l="l"/>
              <a:pathLst>
                <a:path h="4816592" w="1135122">
                  <a:moveTo>
                    <a:pt x="0" y="0"/>
                  </a:moveTo>
                  <a:lnTo>
                    <a:pt x="1135122" y="0"/>
                  </a:lnTo>
                  <a:lnTo>
                    <a:pt x="1135122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35122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5" id="5"/>
          <p:cNvSpPr/>
          <p:nvPr/>
        </p:nvSpPr>
        <p:spPr>
          <a:xfrm>
            <a:off x="-98612" y="1900562"/>
            <a:ext cx="4538496" cy="0"/>
          </a:xfrm>
          <a:prstGeom prst="line">
            <a:avLst/>
          </a:prstGeom>
          <a:ln cap="flat" w="38100">
            <a:solidFill>
              <a:srgbClr val="32314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6" id="6"/>
          <p:cNvGrpSpPr/>
          <p:nvPr/>
        </p:nvGrpSpPr>
        <p:grpSpPr>
          <a:xfrm rot="0">
            <a:off x="1028700" y="4550680"/>
            <a:ext cx="5005951" cy="3867248"/>
            <a:chOff x="0" y="0"/>
            <a:chExt cx="1951481" cy="1507578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1951481" cy="1507578"/>
            </a:xfrm>
            <a:custGeom>
              <a:avLst/>
              <a:gdLst/>
              <a:ahLst/>
              <a:cxnLst/>
              <a:rect r="r" b="b" t="t" l="l"/>
              <a:pathLst>
                <a:path h="1507578" w="1951481">
                  <a:moveTo>
                    <a:pt x="0" y="0"/>
                  </a:moveTo>
                  <a:lnTo>
                    <a:pt x="1951481" y="0"/>
                  </a:lnTo>
                  <a:lnTo>
                    <a:pt x="1951481" y="1507578"/>
                  </a:lnTo>
                  <a:lnTo>
                    <a:pt x="0" y="1507578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8" id="8"/>
            <p:cNvSpPr txBox="true"/>
            <p:nvPr/>
          </p:nvSpPr>
          <p:spPr>
            <a:xfrm>
              <a:off x="0" y="-38100"/>
              <a:ext cx="1951481" cy="1545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9" id="9"/>
          <p:cNvGrpSpPr/>
          <p:nvPr/>
        </p:nvGrpSpPr>
        <p:grpSpPr>
          <a:xfrm rot="0">
            <a:off x="6599405" y="4550680"/>
            <a:ext cx="5005951" cy="3867248"/>
            <a:chOff x="0" y="0"/>
            <a:chExt cx="1951481" cy="1507578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1951481" cy="1507578"/>
            </a:xfrm>
            <a:custGeom>
              <a:avLst/>
              <a:gdLst/>
              <a:ahLst/>
              <a:cxnLst/>
              <a:rect r="r" b="b" t="t" l="l"/>
              <a:pathLst>
                <a:path h="1507578" w="1951481">
                  <a:moveTo>
                    <a:pt x="0" y="0"/>
                  </a:moveTo>
                  <a:lnTo>
                    <a:pt x="1951481" y="0"/>
                  </a:lnTo>
                  <a:lnTo>
                    <a:pt x="1951481" y="1507578"/>
                  </a:lnTo>
                  <a:lnTo>
                    <a:pt x="0" y="1507578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11" id="11"/>
            <p:cNvSpPr txBox="true"/>
            <p:nvPr/>
          </p:nvSpPr>
          <p:spPr>
            <a:xfrm>
              <a:off x="0" y="-38100"/>
              <a:ext cx="1951481" cy="1545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12" id="12"/>
          <p:cNvGrpSpPr/>
          <p:nvPr/>
        </p:nvGrpSpPr>
        <p:grpSpPr>
          <a:xfrm rot="0">
            <a:off x="12170111" y="4550680"/>
            <a:ext cx="5005951" cy="3867248"/>
            <a:chOff x="0" y="0"/>
            <a:chExt cx="1951481" cy="1507578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1951481" cy="1507578"/>
            </a:xfrm>
            <a:custGeom>
              <a:avLst/>
              <a:gdLst/>
              <a:ahLst/>
              <a:cxnLst/>
              <a:rect r="r" b="b" t="t" l="l"/>
              <a:pathLst>
                <a:path h="1507578" w="1951481">
                  <a:moveTo>
                    <a:pt x="0" y="0"/>
                  </a:moveTo>
                  <a:lnTo>
                    <a:pt x="1951481" y="0"/>
                  </a:lnTo>
                  <a:lnTo>
                    <a:pt x="1951481" y="1507578"/>
                  </a:lnTo>
                  <a:lnTo>
                    <a:pt x="0" y="1507578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14" id="14"/>
            <p:cNvSpPr txBox="true"/>
            <p:nvPr/>
          </p:nvSpPr>
          <p:spPr>
            <a:xfrm>
              <a:off x="0" y="-38100"/>
              <a:ext cx="1951481" cy="1545678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5" id="15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14188222" y="671657"/>
            <a:ext cx="2928793" cy="2928793"/>
          </a:xfrm>
          <a:custGeom>
            <a:avLst/>
            <a:gdLst/>
            <a:ahLst/>
            <a:cxnLst/>
            <a:rect r="r" b="b" t="t" l="l"/>
            <a:pathLst>
              <a:path h="2928793" w="2928793">
                <a:moveTo>
                  <a:pt x="0" y="0"/>
                </a:moveTo>
                <a:lnTo>
                  <a:pt x="2928793" y="0"/>
                </a:lnTo>
                <a:lnTo>
                  <a:pt x="2928793" y="2928793"/>
                </a:lnTo>
                <a:lnTo>
                  <a:pt x="0" y="2928793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17" id="17"/>
          <p:cNvSpPr txBox="true"/>
          <p:nvPr/>
        </p:nvSpPr>
        <p:spPr>
          <a:xfrm rot="0">
            <a:off x="4950104" y="2450546"/>
            <a:ext cx="12049232" cy="149771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3042"/>
              </a:lnSpc>
            </a:pPr>
            <a:r>
              <a:rPr lang="en-US" sz="1800" spc="36">
                <a:solidFill>
                  <a:srgbClr val="191919"/>
                </a:solidFill>
                <a:latin typeface="Lora"/>
                <a:ea typeface="Lora"/>
                <a:cs typeface="Lora"/>
                <a:sym typeface="Lora"/>
              </a:rPr>
              <a:t>Récapitulatif des points forts du projet.</a:t>
            </a:r>
          </a:p>
          <a:p>
            <a:pPr algn="just">
              <a:lnSpc>
                <a:spcPts val="3042"/>
              </a:lnSpc>
            </a:pPr>
            <a:r>
              <a:rPr lang="en-US" sz="1800" spc="36">
                <a:solidFill>
                  <a:srgbClr val="191919"/>
                </a:solidFill>
                <a:latin typeface="Lora"/>
                <a:ea typeface="Lora"/>
                <a:cs typeface="Lora"/>
                <a:sym typeface="Lora"/>
              </a:rPr>
              <a:t>Impact potentiel sur le marché.</a:t>
            </a:r>
          </a:p>
          <a:p>
            <a:pPr algn="just">
              <a:lnSpc>
                <a:spcPts val="3042"/>
              </a:lnSpc>
            </a:pPr>
            <a:r>
              <a:rPr lang="en-US" sz="1800" spc="36">
                <a:solidFill>
                  <a:srgbClr val="191919"/>
                </a:solidFill>
                <a:latin typeface="Lora"/>
                <a:ea typeface="Lora"/>
                <a:cs typeface="Lora"/>
                <a:sym typeface="Lora"/>
              </a:rPr>
              <a:t>Pourquoi ce projet est unique et mérite de l'attention. (Financement)</a:t>
            </a:r>
          </a:p>
          <a:p>
            <a:pPr algn="just">
              <a:lnSpc>
                <a:spcPts val="3042"/>
              </a:lnSpc>
            </a:pPr>
          </a:p>
        </p:txBody>
      </p:sp>
      <p:sp>
        <p:nvSpPr>
          <p:cNvPr name="TextBox 18" id="18"/>
          <p:cNvSpPr txBox="true"/>
          <p:nvPr/>
        </p:nvSpPr>
        <p:spPr>
          <a:xfrm rot="0">
            <a:off x="4950104" y="1220133"/>
            <a:ext cx="7813490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8959"/>
              </a:lnSpc>
            </a:pPr>
            <a:r>
              <a:rPr lang="en-US" sz="6399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Conclusion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289068" y="5553646"/>
            <a:ext cx="4485215" cy="250698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191919"/>
                </a:solidFill>
                <a:latin typeface="Varela Round"/>
                <a:ea typeface="Varela Round"/>
                <a:cs typeface="Varela Round"/>
                <a:sym typeface="Varela Round"/>
              </a:rPr>
              <a:t>Ne s’inscrit pas dans un univers précis, et permet au joueur de créer leurs propres cartes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191919"/>
                </a:solidFill>
                <a:latin typeface="Varela Round"/>
                <a:ea typeface="Varela Round"/>
                <a:cs typeface="Varela Round"/>
                <a:sym typeface="Varela Round"/>
              </a:rPr>
              <a:t>Fonctionne sur un client web responsive : toute personne qui a accès à un navigateur ou un téléphone peut jouer à notre jeu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289068" y="5024056"/>
            <a:ext cx="448521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Forces du projet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6859773" y="5553646"/>
            <a:ext cx="4485215" cy="219265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191919"/>
                </a:solidFill>
                <a:latin typeface="Varela Round"/>
                <a:ea typeface="Varela Round"/>
                <a:cs typeface="Varela Round"/>
                <a:sym typeface="Varela Round"/>
              </a:rPr>
              <a:t>Toucher une vaste communauté de joueurs</a:t>
            </a:r>
          </a:p>
          <a:p>
            <a:pPr algn="l">
              <a:lnSpc>
                <a:spcPts val="2520"/>
              </a:lnSpc>
            </a:pPr>
          </a:p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191919"/>
                </a:solidFill>
                <a:latin typeface="Varela Round"/>
                <a:ea typeface="Varela Round"/>
                <a:cs typeface="Varela Round"/>
                <a:sym typeface="Varela Round"/>
              </a:rPr>
              <a:t>Amener une idée nouvelle en laissant aux joueurs la possibilité de créer leurs cartes sur un marché du TCG où les univers sont définis. 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6859773" y="5024056"/>
            <a:ext cx="448521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Impact potentiel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2430479" y="5553646"/>
            <a:ext cx="4485215" cy="3067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520"/>
              </a:lnSpc>
            </a:pPr>
            <a:r>
              <a:rPr lang="en-US" sz="1800" spc="48">
                <a:solidFill>
                  <a:srgbClr val="191919"/>
                </a:solidFill>
                <a:latin typeface="Varela Round"/>
                <a:ea typeface="Varela Round"/>
                <a:cs typeface="Varela Round"/>
                <a:sym typeface="Varela Round"/>
              </a:rPr>
              <a:t>Peut-être vous !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12430479" y="5024056"/>
            <a:ext cx="4485215" cy="4057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3359"/>
              </a:lnSpc>
            </a:pPr>
            <a:r>
              <a:rPr lang="en-US" sz="2400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Financement</a:t>
            </a:r>
          </a:p>
        </p:txBody>
      </p:sp>
    </p:spTree>
  </p:cSld>
  <p:clrMapOvr>
    <a:masterClrMapping/>
  </p:clrMapOvr>
</p:sld>
</file>

<file path=ppt/slides/slide3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7700375" y="-225860"/>
            <a:ext cx="2887250" cy="18288000"/>
            <a:chOff x="0" y="0"/>
            <a:chExt cx="760428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760428" cy="4816592"/>
            </a:xfrm>
            <a:custGeom>
              <a:avLst/>
              <a:gdLst/>
              <a:ahLst/>
              <a:cxnLst/>
              <a:rect r="r" b="b" t="t" l="l"/>
              <a:pathLst>
                <a:path h="4816592" w="760428">
                  <a:moveTo>
                    <a:pt x="0" y="0"/>
                  </a:moveTo>
                  <a:lnTo>
                    <a:pt x="760428" y="0"/>
                  </a:lnTo>
                  <a:lnTo>
                    <a:pt x="76042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760428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5" id="5"/>
          <p:cNvSpPr/>
          <p:nvPr/>
        </p:nvSpPr>
        <p:spPr>
          <a:xfrm flipH="false" flipV="false" rot="0">
            <a:off x="836447" y="679725"/>
            <a:ext cx="6342493" cy="8927549"/>
          </a:xfrm>
          <a:custGeom>
            <a:avLst/>
            <a:gdLst/>
            <a:ahLst/>
            <a:cxnLst/>
            <a:rect r="r" b="b" t="t" l="l"/>
            <a:pathLst>
              <a:path h="8927549" w="6342493">
                <a:moveTo>
                  <a:pt x="0" y="0"/>
                </a:moveTo>
                <a:lnTo>
                  <a:pt x="6342492" y="0"/>
                </a:lnTo>
                <a:lnTo>
                  <a:pt x="6342492" y="8927550"/>
                </a:lnTo>
                <a:lnTo>
                  <a:pt x="0" y="892755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5634" t="0" r="-55634" b="0"/>
            </a:stretch>
          </a:blipFill>
        </p:spPr>
      </p:sp>
      <p:sp>
        <p:nvSpPr>
          <p:cNvPr name="TextBox 6" id="6"/>
          <p:cNvSpPr txBox="true"/>
          <p:nvPr/>
        </p:nvSpPr>
        <p:spPr>
          <a:xfrm rot="0">
            <a:off x="7748738" y="2494546"/>
            <a:ext cx="3081019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MERCI</a:t>
            </a:r>
          </a:p>
        </p:txBody>
      </p:sp>
      <p:sp>
        <p:nvSpPr>
          <p:cNvPr name="AutoShape 7" id="7"/>
          <p:cNvSpPr/>
          <p:nvPr/>
        </p:nvSpPr>
        <p:spPr>
          <a:xfrm>
            <a:off x="10740197" y="3236852"/>
            <a:ext cx="9154927" cy="0"/>
          </a:xfrm>
          <a:prstGeom prst="line">
            <a:avLst/>
          </a:prstGeom>
          <a:ln cap="flat" w="38100">
            <a:solidFill>
              <a:srgbClr val="323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Freeform 8" id="8"/>
          <p:cNvSpPr/>
          <p:nvPr/>
        </p:nvSpPr>
        <p:spPr>
          <a:xfrm flipH="false" flipV="false" rot="0">
            <a:off x="14136222" y="9063479"/>
            <a:ext cx="351017" cy="351017"/>
          </a:xfrm>
          <a:custGeom>
            <a:avLst/>
            <a:gdLst/>
            <a:ahLst/>
            <a:cxnLst/>
            <a:rect r="r" b="b" t="t" l="l"/>
            <a:pathLst>
              <a:path h="351017" w="351017">
                <a:moveTo>
                  <a:pt x="0" y="0"/>
                </a:moveTo>
                <a:lnTo>
                  <a:pt x="351016" y="0"/>
                </a:lnTo>
                <a:lnTo>
                  <a:pt x="351016" y="351017"/>
                </a:lnTo>
                <a:lnTo>
                  <a:pt x="0" y="35101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14136222" y="8073232"/>
            <a:ext cx="2308624" cy="351017"/>
            <a:chOff x="0" y="0"/>
            <a:chExt cx="3078166" cy="468022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468022" cy="468022"/>
            </a:xfrm>
            <a:custGeom>
              <a:avLst/>
              <a:gdLst/>
              <a:ahLst/>
              <a:cxnLst/>
              <a:rect r="r" b="b" t="t" l="l"/>
              <a:pathLst>
                <a:path h="468022" w="468022">
                  <a:moveTo>
                    <a:pt x="0" y="0"/>
                  </a:moveTo>
                  <a:lnTo>
                    <a:pt x="468022" y="0"/>
                  </a:lnTo>
                  <a:lnTo>
                    <a:pt x="468022" y="468022"/>
                  </a:lnTo>
                  <a:lnTo>
                    <a:pt x="0" y="468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11" id="11"/>
            <p:cNvSpPr txBox="true"/>
            <p:nvPr/>
          </p:nvSpPr>
          <p:spPr>
            <a:xfrm rot="0">
              <a:off x="850705" y="38854"/>
              <a:ext cx="2227461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599">
                  <a:solidFill>
                    <a:srgbClr val="191919"/>
                  </a:solidFill>
                  <a:latin typeface="Lato"/>
                  <a:ea typeface="Lato"/>
                  <a:cs typeface="Lato"/>
                  <a:sym typeface="Lato"/>
                </a:rPr>
                <a:t>contact@TCG.com</a:t>
              </a: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774250" y="9073175"/>
            <a:ext cx="2989539" cy="54994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2237"/>
              </a:lnSpc>
            </a:pPr>
            <a:r>
              <a:rPr lang="en-US" sz="1598" u="sng">
                <a:solidFill>
                  <a:srgbClr val="191919"/>
                </a:solidFill>
                <a:latin typeface="Lato"/>
                <a:ea typeface="Lato"/>
                <a:cs typeface="Lato"/>
                <a:sym typeface="Lato"/>
                <a:hlinkClick r:id="rId7" tooltip="http://localhost:3000"/>
              </a:rPr>
              <a:t>www.tcg.com</a:t>
            </a:r>
          </a:p>
          <a:p>
            <a:pPr algn="l">
              <a:lnSpc>
                <a:spcPts val="2237"/>
              </a:lnSpc>
            </a:pPr>
          </a:p>
        </p:txBody>
      </p:sp>
      <p:grpSp>
        <p:nvGrpSpPr>
          <p:cNvPr name="Group 13" id="13"/>
          <p:cNvGrpSpPr/>
          <p:nvPr/>
        </p:nvGrpSpPr>
        <p:grpSpPr>
          <a:xfrm rot="0">
            <a:off x="8211508" y="7994329"/>
            <a:ext cx="5236499" cy="1372870"/>
            <a:chOff x="0" y="0"/>
            <a:chExt cx="6981998" cy="1830493"/>
          </a:xfrm>
        </p:grpSpPr>
        <p:sp>
          <p:nvSpPr>
            <p:cNvPr name="TextBox 14" id="14"/>
            <p:cNvSpPr txBox="true"/>
            <p:nvPr/>
          </p:nvSpPr>
          <p:spPr>
            <a:xfrm rot="0">
              <a:off x="0" y="610870"/>
              <a:ext cx="6981998" cy="121962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479"/>
                </a:lnSpc>
              </a:pPr>
              <a:r>
                <a:rPr lang="en-US" sz="1599" spc="43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Pour toute question complémentaire, une démonstration privée ou des discussions autour de partenariats, n’hésitez pas à nous contacter !</a:t>
              </a:r>
            </a:p>
          </p:txBody>
        </p:sp>
        <p:sp>
          <p:nvSpPr>
            <p:cNvPr name="TextBox 15" id="15"/>
            <p:cNvSpPr txBox="true"/>
            <p:nvPr/>
          </p:nvSpPr>
          <p:spPr>
            <a:xfrm rot="0">
              <a:off x="0" y="-47625"/>
              <a:ext cx="6981998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359"/>
                </a:lnSpc>
              </a:pPr>
              <a:r>
                <a:rPr lang="en-US" sz="2400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Restons en Contact</a:t>
              </a:r>
            </a:p>
          </p:txBody>
        </p:sp>
      </p:grpSp>
      <p:grpSp>
        <p:nvGrpSpPr>
          <p:cNvPr name="Group 16" id="16"/>
          <p:cNvGrpSpPr/>
          <p:nvPr/>
        </p:nvGrpSpPr>
        <p:grpSpPr>
          <a:xfrm rot="0">
            <a:off x="14136222" y="8567123"/>
            <a:ext cx="2308624" cy="351017"/>
            <a:chOff x="0" y="0"/>
            <a:chExt cx="3078166" cy="468022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850705" y="38854"/>
              <a:ext cx="2227461" cy="35221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239"/>
                </a:lnSpc>
              </a:pPr>
              <a:r>
                <a:rPr lang="en-US" sz="1599">
                  <a:solidFill>
                    <a:srgbClr val="191919"/>
                  </a:solidFill>
                  <a:latin typeface="Lato"/>
                  <a:ea typeface="Lato"/>
                  <a:cs typeface="Lato"/>
                  <a:sym typeface="Lato"/>
                </a:rPr>
                <a:t>03 42 55 67 69</a:t>
              </a:r>
            </a:p>
          </p:txBody>
        </p:sp>
        <p:sp>
          <p:nvSpPr>
            <p:cNvPr name="Freeform 18" id="18"/>
            <p:cNvSpPr/>
            <p:nvPr/>
          </p:nvSpPr>
          <p:spPr>
            <a:xfrm flipH="false" flipV="false" rot="0">
              <a:off x="0" y="0"/>
              <a:ext cx="468022" cy="468022"/>
            </a:xfrm>
            <a:custGeom>
              <a:avLst/>
              <a:gdLst/>
              <a:ahLst/>
              <a:cxnLst/>
              <a:rect r="r" b="b" t="t" l="l"/>
              <a:pathLst>
                <a:path h="468022" w="468022">
                  <a:moveTo>
                    <a:pt x="0" y="0"/>
                  </a:moveTo>
                  <a:lnTo>
                    <a:pt x="468022" y="0"/>
                  </a:lnTo>
                  <a:lnTo>
                    <a:pt x="468022" y="468022"/>
                  </a:lnTo>
                  <a:lnTo>
                    <a:pt x="0" y="46802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10"/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8686386" y="-343314"/>
            <a:ext cx="915229" cy="18288000"/>
            <a:chOff x="0" y="0"/>
            <a:chExt cx="241048" cy="4816593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241048" cy="4816592"/>
            </a:xfrm>
            <a:custGeom>
              <a:avLst/>
              <a:gdLst/>
              <a:ahLst/>
              <a:cxnLst/>
              <a:rect r="r" b="b" t="t" l="l"/>
              <a:pathLst>
                <a:path h="4816592" w="241048">
                  <a:moveTo>
                    <a:pt x="0" y="0"/>
                  </a:moveTo>
                  <a:lnTo>
                    <a:pt x="241048" y="0"/>
                  </a:lnTo>
                  <a:lnTo>
                    <a:pt x="241048" y="4816592"/>
                  </a:lnTo>
                  <a:lnTo>
                    <a:pt x="0" y="4816592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241048" cy="485469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490572" y="4515082"/>
            <a:ext cx="7417416" cy="3827989"/>
            <a:chOff x="0" y="0"/>
            <a:chExt cx="2891547" cy="1492273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2891547" cy="1492273"/>
            </a:xfrm>
            <a:custGeom>
              <a:avLst/>
              <a:gdLst/>
              <a:ahLst/>
              <a:cxnLst/>
              <a:rect r="r" b="b" t="t" l="l"/>
              <a:pathLst>
                <a:path h="1492273" w="2891547">
                  <a:moveTo>
                    <a:pt x="0" y="0"/>
                  </a:moveTo>
                  <a:lnTo>
                    <a:pt x="2891547" y="0"/>
                  </a:lnTo>
                  <a:lnTo>
                    <a:pt x="2891547" y="1492273"/>
                  </a:lnTo>
                  <a:lnTo>
                    <a:pt x="0" y="1492273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2891547" cy="1530373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8" id="8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AutoShape 9" id="9"/>
          <p:cNvSpPr/>
          <p:nvPr/>
        </p:nvSpPr>
        <p:spPr>
          <a:xfrm>
            <a:off x="-98612" y="1233812"/>
            <a:ext cx="4538496" cy="0"/>
          </a:xfrm>
          <a:prstGeom prst="line">
            <a:avLst/>
          </a:prstGeom>
          <a:ln cap="flat" w="38100">
            <a:solidFill>
              <a:srgbClr val="323147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10" id="10"/>
          <p:cNvGrpSpPr/>
          <p:nvPr/>
        </p:nvGrpSpPr>
        <p:grpSpPr>
          <a:xfrm rot="0">
            <a:off x="329371" y="3277605"/>
            <a:ext cx="5005951" cy="5065466"/>
            <a:chOff x="0" y="0"/>
            <a:chExt cx="1951481" cy="1974682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1951481" cy="1974682"/>
            </a:xfrm>
            <a:custGeom>
              <a:avLst/>
              <a:gdLst/>
              <a:ahLst/>
              <a:cxnLst/>
              <a:rect r="r" b="b" t="t" l="l"/>
              <a:pathLst>
                <a:path h="1974682" w="1951481">
                  <a:moveTo>
                    <a:pt x="0" y="0"/>
                  </a:moveTo>
                  <a:lnTo>
                    <a:pt x="1951481" y="0"/>
                  </a:lnTo>
                  <a:lnTo>
                    <a:pt x="1951481" y="1974682"/>
                  </a:lnTo>
                  <a:lnTo>
                    <a:pt x="0" y="1974682"/>
                  </a:lnTo>
                  <a:close/>
                </a:path>
              </a:pathLst>
            </a:custGeom>
            <a:solidFill>
              <a:srgbClr val="F8FAFC"/>
            </a:solidFill>
            <a:ln cap="sq">
              <a:noFill/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0" y="-38100"/>
              <a:ext cx="1951481" cy="201278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13" id="13"/>
          <p:cNvSpPr/>
          <p:nvPr/>
        </p:nvSpPr>
        <p:spPr>
          <a:xfrm flipH="false" flipV="false" rot="0">
            <a:off x="329371" y="2423598"/>
            <a:ext cx="5556148" cy="3125333"/>
          </a:xfrm>
          <a:custGeom>
            <a:avLst/>
            <a:gdLst/>
            <a:ahLst/>
            <a:cxnLst/>
            <a:rect r="r" b="b" t="t" l="l"/>
            <a:pathLst>
              <a:path h="3125333" w="5556148">
                <a:moveTo>
                  <a:pt x="0" y="0"/>
                </a:moveTo>
                <a:lnTo>
                  <a:pt x="5556148" y="0"/>
                </a:lnTo>
                <a:lnTo>
                  <a:pt x="5556148" y="3125334"/>
                </a:lnTo>
                <a:lnTo>
                  <a:pt x="0" y="312533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0">
            <a:off x="6483542" y="1503966"/>
            <a:ext cx="5320917" cy="3547278"/>
          </a:xfrm>
          <a:custGeom>
            <a:avLst/>
            <a:gdLst/>
            <a:ahLst/>
            <a:cxnLst/>
            <a:rect r="r" b="b" t="t" l="l"/>
            <a:pathLst>
              <a:path h="3547278" w="5320917">
                <a:moveTo>
                  <a:pt x="0" y="0"/>
                </a:moveTo>
                <a:lnTo>
                  <a:pt x="5320916" y="0"/>
                </a:lnTo>
                <a:lnTo>
                  <a:pt x="5320916" y="3547278"/>
                </a:lnTo>
                <a:lnTo>
                  <a:pt x="0" y="3547278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0">
            <a:off x="12404533" y="1490265"/>
            <a:ext cx="4938812" cy="4938812"/>
          </a:xfrm>
          <a:custGeom>
            <a:avLst/>
            <a:gdLst/>
            <a:ahLst/>
            <a:cxnLst/>
            <a:rect r="r" b="b" t="t" l="l"/>
            <a:pathLst>
              <a:path h="4938812" w="4938812">
                <a:moveTo>
                  <a:pt x="0" y="0"/>
                </a:moveTo>
                <a:lnTo>
                  <a:pt x="4938813" y="0"/>
                </a:lnTo>
                <a:lnTo>
                  <a:pt x="4938813" y="4938812"/>
                </a:lnTo>
                <a:lnTo>
                  <a:pt x="0" y="4938812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0">
            <a:off x="6569111" y="4507165"/>
            <a:ext cx="5149778" cy="5176154"/>
          </a:xfrm>
          <a:custGeom>
            <a:avLst/>
            <a:gdLst/>
            <a:ahLst/>
            <a:cxnLst/>
            <a:rect r="r" b="b" t="t" l="l"/>
            <a:pathLst>
              <a:path h="5176154" w="5149778">
                <a:moveTo>
                  <a:pt x="0" y="0"/>
                </a:moveTo>
                <a:lnTo>
                  <a:pt x="5149778" y="0"/>
                </a:lnTo>
                <a:lnTo>
                  <a:pt x="5149778" y="5176154"/>
                </a:lnTo>
                <a:lnTo>
                  <a:pt x="0" y="517615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grpSp>
        <p:nvGrpSpPr>
          <p:cNvPr name="Group 17" id="17"/>
          <p:cNvGrpSpPr/>
          <p:nvPr/>
        </p:nvGrpSpPr>
        <p:grpSpPr>
          <a:xfrm rot="0">
            <a:off x="7241007" y="674370"/>
            <a:ext cx="11018418" cy="1350506"/>
            <a:chOff x="0" y="0"/>
            <a:chExt cx="14691224" cy="1800675"/>
          </a:xfrm>
        </p:grpSpPr>
        <p:sp>
          <p:nvSpPr>
            <p:cNvPr name="TextBox 18" id="18"/>
            <p:cNvSpPr txBox="true"/>
            <p:nvPr/>
          </p:nvSpPr>
          <p:spPr>
            <a:xfrm rot="0">
              <a:off x="0" y="-123825"/>
              <a:ext cx="1232616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191919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Le Marché des TCG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37786" y="1356302"/>
              <a:ext cx="14653438" cy="44437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3042"/>
                </a:lnSpc>
              </a:pPr>
              <a:r>
                <a:rPr lang="en-US" sz="1800" spc="36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Un marché saturé, dominé par des géants</a:t>
              </a:r>
            </a:p>
          </p:txBody>
        </p:sp>
      </p:grp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637077" y="7622998"/>
            <a:ext cx="4488940" cy="2007565"/>
            <a:chOff x="0" y="0"/>
            <a:chExt cx="1182272" cy="528742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1182272" cy="528742"/>
            </a:xfrm>
            <a:custGeom>
              <a:avLst/>
              <a:gdLst/>
              <a:ahLst/>
              <a:cxnLst/>
              <a:rect r="r" b="b" t="t" l="l"/>
              <a:pathLst>
                <a:path h="528742" w="1182272">
                  <a:moveTo>
                    <a:pt x="0" y="0"/>
                  </a:moveTo>
                  <a:lnTo>
                    <a:pt x="1182272" y="0"/>
                  </a:lnTo>
                  <a:lnTo>
                    <a:pt x="1182272" y="528742"/>
                  </a:lnTo>
                  <a:lnTo>
                    <a:pt x="0" y="528742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1182272" cy="56684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637077" y="572969"/>
            <a:ext cx="4488940" cy="6835637"/>
            <a:chOff x="0" y="0"/>
            <a:chExt cx="1182272" cy="1800332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1182272" cy="1800332"/>
            </a:xfrm>
            <a:custGeom>
              <a:avLst/>
              <a:gdLst/>
              <a:ahLst/>
              <a:cxnLst/>
              <a:rect r="r" b="b" t="t" l="l"/>
              <a:pathLst>
                <a:path h="1800332" w="1182272">
                  <a:moveTo>
                    <a:pt x="0" y="0"/>
                  </a:moveTo>
                  <a:lnTo>
                    <a:pt x="1182272" y="0"/>
                  </a:lnTo>
                  <a:lnTo>
                    <a:pt x="1182272" y="1800332"/>
                  </a:lnTo>
                  <a:lnTo>
                    <a:pt x="0" y="1800332"/>
                  </a:lnTo>
                  <a:close/>
                </a:path>
              </a:pathLst>
            </a:custGeom>
            <a:solidFill>
              <a:srgbClr val="EFEFEF"/>
            </a:solidFill>
          </p:spPr>
        </p:sp>
        <p:sp>
          <p:nvSpPr>
            <p:cNvPr name="TextBox 7" id="7"/>
            <p:cNvSpPr txBox="true"/>
            <p:nvPr/>
          </p:nvSpPr>
          <p:spPr>
            <a:xfrm>
              <a:off x="0" y="-38100"/>
              <a:ext cx="1182272" cy="1838432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5282864" y="583338"/>
            <a:ext cx="4131571" cy="9047225"/>
            <a:chOff x="0" y="0"/>
            <a:chExt cx="812800" cy="1779852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812800" cy="1779852"/>
            </a:xfrm>
            <a:custGeom>
              <a:avLst/>
              <a:gdLst/>
              <a:ahLst/>
              <a:cxnLst/>
              <a:rect r="r" b="b" t="t" l="l"/>
              <a:pathLst>
                <a:path h="1779852" w="812800">
                  <a:moveTo>
                    <a:pt x="0" y="0"/>
                  </a:moveTo>
                  <a:lnTo>
                    <a:pt x="812800" y="0"/>
                  </a:lnTo>
                  <a:lnTo>
                    <a:pt x="812800" y="1779852"/>
                  </a:lnTo>
                  <a:lnTo>
                    <a:pt x="0" y="1779852"/>
                  </a:lnTo>
                  <a:close/>
                </a:path>
              </a:pathLst>
            </a:custGeom>
            <a:blipFill>
              <a:blip r:embed="rId2"/>
              <a:stretch>
                <a:fillRect l="-141779" t="0" r="-141779" b="0"/>
              </a:stretch>
            </a:blipFill>
          </p:spPr>
        </p:sp>
      </p:grpSp>
      <p:sp>
        <p:nvSpPr>
          <p:cNvPr name="Freeform 10" id="10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AutoShape 11" id="11"/>
          <p:cNvSpPr/>
          <p:nvPr/>
        </p:nvSpPr>
        <p:spPr>
          <a:xfrm>
            <a:off x="9929049" y="4312249"/>
            <a:ext cx="1793191" cy="0"/>
          </a:xfrm>
          <a:prstGeom prst="line">
            <a:avLst/>
          </a:prstGeom>
          <a:ln cap="flat" w="38100">
            <a:solidFill>
              <a:srgbClr val="323147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12" id="12"/>
          <p:cNvSpPr txBox="true"/>
          <p:nvPr/>
        </p:nvSpPr>
        <p:spPr>
          <a:xfrm rot="0">
            <a:off x="9929049" y="2781826"/>
            <a:ext cx="7816116" cy="10947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8959"/>
              </a:lnSpc>
            </a:pPr>
            <a:r>
              <a:rPr lang="en-US" sz="6399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Notre jeu</a:t>
            </a:r>
          </a:p>
        </p:txBody>
      </p:sp>
      <p:sp>
        <p:nvSpPr>
          <p:cNvPr name="TextBox 13" id="13"/>
          <p:cNvSpPr txBox="true"/>
          <p:nvPr/>
        </p:nvSpPr>
        <p:spPr>
          <a:xfrm rot="0">
            <a:off x="9929049" y="4464984"/>
            <a:ext cx="7816116" cy="110241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583"/>
              </a:lnSpc>
            </a:pPr>
            <a:r>
              <a:rPr lang="en-US" sz="2303" spc="20">
                <a:solidFill>
                  <a:srgbClr val="011C30"/>
                </a:solidFill>
                <a:latin typeface="Varela Round"/>
                <a:ea typeface="Varela Round"/>
                <a:cs typeface="Varela Round"/>
                <a:sym typeface="Varela Round"/>
              </a:rPr>
              <a:t>Jeu de cartes à collectionner multijoueur pour tout âge, riche de joie et confrontation.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895047" y="8361031"/>
            <a:ext cx="3893140" cy="50774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11"/>
              </a:lnSpc>
            </a:pPr>
            <a:r>
              <a:rPr lang="en-US" b="true" sz="2799" i="true">
                <a:solidFill>
                  <a:srgbClr val="011C30"/>
                </a:solidFill>
                <a:latin typeface="Playfair Display Bold Italics"/>
                <a:ea typeface="Playfair Display Bold Italics"/>
                <a:cs typeface="Playfair Display Bold Italics"/>
                <a:sym typeface="Playfair Display Bold Italics"/>
              </a:rPr>
              <a:t>“Trading Cards Game”</a:t>
            </a:r>
          </a:p>
        </p:txBody>
      </p:sp>
      <p:grpSp>
        <p:nvGrpSpPr>
          <p:cNvPr name="Group 15" id="15"/>
          <p:cNvGrpSpPr/>
          <p:nvPr/>
        </p:nvGrpSpPr>
        <p:grpSpPr>
          <a:xfrm rot="0">
            <a:off x="815762" y="1672036"/>
            <a:ext cx="4131571" cy="4984063"/>
            <a:chOff x="0" y="0"/>
            <a:chExt cx="1265268" cy="1526338"/>
          </a:xfrm>
        </p:grpSpPr>
        <p:sp>
          <p:nvSpPr>
            <p:cNvPr name="Freeform 16" id="16"/>
            <p:cNvSpPr/>
            <p:nvPr/>
          </p:nvSpPr>
          <p:spPr>
            <a:xfrm flipH="false" flipV="false" rot="0">
              <a:off x="0" y="0"/>
              <a:ext cx="1265268" cy="1526338"/>
            </a:xfrm>
            <a:custGeom>
              <a:avLst/>
              <a:gdLst/>
              <a:ahLst/>
              <a:cxnLst/>
              <a:rect r="r" b="b" t="t" l="l"/>
              <a:pathLst>
                <a:path h="1526338" w="1265268">
                  <a:moveTo>
                    <a:pt x="0" y="0"/>
                  </a:moveTo>
                  <a:lnTo>
                    <a:pt x="1265268" y="0"/>
                  </a:lnTo>
                  <a:lnTo>
                    <a:pt x="1265268" y="1526338"/>
                  </a:lnTo>
                  <a:lnTo>
                    <a:pt x="0" y="1526338"/>
                  </a:lnTo>
                  <a:close/>
                </a:path>
              </a:pathLst>
            </a:custGeom>
            <a:blipFill>
              <a:blip r:embed="rId4"/>
              <a:stretch>
                <a:fillRect l="-857" t="0" r="-857" b="0"/>
              </a:stretch>
            </a:blipFill>
          </p:spPr>
        </p:sp>
      </p:grp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5400000">
            <a:off x="1529350" y="-817981"/>
            <a:ext cx="1471428" cy="4530128"/>
            <a:chOff x="0" y="0"/>
            <a:chExt cx="387537" cy="1193120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387537" cy="1193120"/>
            </a:xfrm>
            <a:custGeom>
              <a:avLst/>
              <a:gdLst/>
              <a:ahLst/>
              <a:cxnLst/>
              <a:rect r="r" b="b" t="t" l="l"/>
              <a:pathLst>
                <a:path h="1193120" w="387537">
                  <a:moveTo>
                    <a:pt x="0" y="0"/>
                  </a:moveTo>
                  <a:lnTo>
                    <a:pt x="387537" y="0"/>
                  </a:lnTo>
                  <a:lnTo>
                    <a:pt x="387537" y="1193120"/>
                  </a:lnTo>
                  <a:lnTo>
                    <a:pt x="0" y="1193120"/>
                  </a:lnTo>
                  <a:close/>
                </a:path>
              </a:pathLst>
            </a:custGeom>
            <a:solidFill>
              <a:srgbClr val="37426C"/>
            </a:solidFill>
          </p:spPr>
        </p:sp>
        <p:sp>
          <p:nvSpPr>
            <p:cNvPr name="TextBox 4" id="4"/>
            <p:cNvSpPr txBox="true"/>
            <p:nvPr/>
          </p:nvSpPr>
          <p:spPr>
            <a:xfrm>
              <a:off x="0" y="-38100"/>
              <a:ext cx="387537" cy="1231220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5" id="5"/>
          <p:cNvGrpSpPr/>
          <p:nvPr/>
        </p:nvGrpSpPr>
        <p:grpSpPr>
          <a:xfrm rot="0">
            <a:off x="1028700" y="1320971"/>
            <a:ext cx="6498889" cy="1483045"/>
            <a:chOff x="0" y="0"/>
            <a:chExt cx="8665185" cy="1977393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278342"/>
              <a:ext cx="8117247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Concept du Jeu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0" y="-47625"/>
              <a:ext cx="8665185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NOTRE PRODUIT</a:t>
              </a:r>
            </a:p>
          </p:txBody>
        </p:sp>
        <p:sp>
          <p:nvSpPr>
            <p:cNvPr name="AutoShape 8" id="8"/>
            <p:cNvSpPr/>
            <p:nvPr/>
          </p:nvSpPr>
          <p:spPr>
            <a:xfrm>
              <a:off x="0" y="1951993"/>
              <a:ext cx="2980685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9" id="9"/>
          <p:cNvGrpSpPr/>
          <p:nvPr/>
        </p:nvGrpSpPr>
        <p:grpSpPr>
          <a:xfrm rot="0">
            <a:off x="6910730" y="3953058"/>
            <a:ext cx="4466540" cy="4895543"/>
            <a:chOff x="0" y="0"/>
            <a:chExt cx="5955386" cy="6527391"/>
          </a:xfrm>
        </p:grpSpPr>
        <p:grpSp>
          <p:nvGrpSpPr>
            <p:cNvPr name="Group 10" id="10"/>
            <p:cNvGrpSpPr/>
            <p:nvPr/>
          </p:nvGrpSpPr>
          <p:grpSpPr>
            <a:xfrm rot="5400000">
              <a:off x="1064723" y="-273817"/>
              <a:ext cx="4356907" cy="5424420"/>
              <a:chOff x="0" y="0"/>
              <a:chExt cx="860624" cy="1071490"/>
            </a:xfrm>
          </p:grpSpPr>
          <p:sp>
            <p:nvSpPr>
              <p:cNvPr name="Freeform 11" id="11"/>
              <p:cNvSpPr/>
              <p:nvPr/>
            </p:nvSpPr>
            <p:spPr>
              <a:xfrm flipH="false" flipV="false" rot="0">
                <a:off x="0" y="0"/>
                <a:ext cx="860624" cy="1071490"/>
              </a:xfrm>
              <a:custGeom>
                <a:avLst/>
                <a:gdLst/>
                <a:ahLst/>
                <a:cxnLst/>
                <a:rect r="r" b="b" t="t" l="l"/>
                <a:pathLst>
                  <a:path h="1071490" w="860624">
                    <a:moveTo>
                      <a:pt x="0" y="0"/>
                    </a:moveTo>
                    <a:lnTo>
                      <a:pt x="860624" y="0"/>
                    </a:lnTo>
                    <a:lnTo>
                      <a:pt x="860624" y="1071490"/>
                    </a:lnTo>
                    <a:lnTo>
                      <a:pt x="0" y="1071490"/>
                    </a:lnTo>
                    <a:close/>
                  </a:path>
                </a:pathLst>
              </a:custGeom>
              <a:solidFill>
                <a:srgbClr val="37426C"/>
              </a:solidFill>
            </p:spPr>
          </p:sp>
          <p:sp>
            <p:nvSpPr>
              <p:cNvPr name="TextBox 12" id="12"/>
              <p:cNvSpPr txBox="true"/>
              <p:nvPr/>
            </p:nvSpPr>
            <p:spPr>
              <a:xfrm>
                <a:off x="0" y="-38100"/>
                <a:ext cx="860624" cy="11095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13" id="13"/>
            <p:cNvGrpSpPr/>
            <p:nvPr/>
          </p:nvGrpSpPr>
          <p:grpSpPr>
            <a:xfrm rot="0">
              <a:off x="0" y="0"/>
              <a:ext cx="5447386" cy="4356907"/>
              <a:chOff x="0" y="0"/>
              <a:chExt cx="812800" cy="650090"/>
            </a:xfrm>
          </p:grpSpPr>
          <p:sp>
            <p:nvSpPr>
              <p:cNvPr name="Freeform 14" id="14"/>
              <p:cNvSpPr/>
              <p:nvPr/>
            </p:nvSpPr>
            <p:spPr>
              <a:xfrm flipH="false" flipV="false" rot="0">
                <a:off x="0" y="0"/>
                <a:ext cx="812800" cy="650091"/>
              </a:xfrm>
              <a:custGeom>
                <a:avLst/>
                <a:gdLst/>
                <a:ahLst/>
                <a:cxnLst/>
                <a:rect r="r" b="b" t="t" l="l"/>
                <a:pathLst>
                  <a:path h="65009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0091"/>
                    </a:lnTo>
                    <a:lnTo>
                      <a:pt x="0" y="650091"/>
                    </a:lnTo>
                    <a:close/>
                  </a:path>
                </a:pathLst>
              </a:custGeom>
              <a:blipFill>
                <a:blip r:embed="rId2"/>
                <a:stretch>
                  <a:fillRect l="0" t="-12173" r="0" b="-12173"/>
                </a:stretch>
              </a:blipFill>
            </p:spPr>
          </p:sp>
        </p:grpSp>
        <p:sp>
          <p:nvSpPr>
            <p:cNvPr name="TextBox 15" id="15"/>
            <p:cNvSpPr txBox="true"/>
            <p:nvPr/>
          </p:nvSpPr>
          <p:spPr>
            <a:xfrm rot="0">
              <a:off x="354064" y="5712051"/>
              <a:ext cx="4739258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4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Types de cartes, Mécanique de jeu, Règles principales</a:t>
              </a:r>
            </a:p>
          </p:txBody>
        </p:sp>
        <p:sp>
          <p:nvSpPr>
            <p:cNvPr name="TextBox 16" id="16"/>
            <p:cNvSpPr txBox="true"/>
            <p:nvPr/>
          </p:nvSpPr>
          <p:spPr>
            <a:xfrm rot="0">
              <a:off x="815300" y="5001022"/>
              <a:ext cx="381541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Structure de base</a:t>
              </a:r>
            </a:p>
          </p:txBody>
        </p:sp>
      </p:grpSp>
      <p:grpSp>
        <p:nvGrpSpPr>
          <p:cNvPr name="Group 17" id="17"/>
          <p:cNvGrpSpPr/>
          <p:nvPr/>
        </p:nvGrpSpPr>
        <p:grpSpPr>
          <a:xfrm rot="0">
            <a:off x="12518505" y="3953058"/>
            <a:ext cx="4466540" cy="4895543"/>
            <a:chOff x="0" y="0"/>
            <a:chExt cx="5955386" cy="6527391"/>
          </a:xfrm>
        </p:grpSpPr>
        <p:grpSp>
          <p:nvGrpSpPr>
            <p:cNvPr name="Group 18" id="18"/>
            <p:cNvGrpSpPr/>
            <p:nvPr/>
          </p:nvGrpSpPr>
          <p:grpSpPr>
            <a:xfrm rot="5400000">
              <a:off x="1053240" y="-285300"/>
              <a:ext cx="4356907" cy="5447386"/>
              <a:chOff x="0" y="0"/>
              <a:chExt cx="860624" cy="1076027"/>
            </a:xfrm>
          </p:grpSpPr>
          <p:sp>
            <p:nvSpPr>
              <p:cNvPr name="Freeform 19" id="19"/>
              <p:cNvSpPr/>
              <p:nvPr/>
            </p:nvSpPr>
            <p:spPr>
              <a:xfrm flipH="false" flipV="false" rot="0">
                <a:off x="0" y="0"/>
                <a:ext cx="860624" cy="1076027"/>
              </a:xfrm>
              <a:custGeom>
                <a:avLst/>
                <a:gdLst/>
                <a:ahLst/>
                <a:cxnLst/>
                <a:rect r="r" b="b" t="t" l="l"/>
                <a:pathLst>
                  <a:path h="1076027" w="860624">
                    <a:moveTo>
                      <a:pt x="0" y="0"/>
                    </a:moveTo>
                    <a:lnTo>
                      <a:pt x="860624" y="0"/>
                    </a:lnTo>
                    <a:lnTo>
                      <a:pt x="860624" y="1076027"/>
                    </a:lnTo>
                    <a:lnTo>
                      <a:pt x="0" y="1076027"/>
                    </a:lnTo>
                    <a:close/>
                  </a:path>
                </a:pathLst>
              </a:custGeom>
              <a:solidFill>
                <a:srgbClr val="37426C"/>
              </a:solidFill>
            </p:spPr>
          </p:sp>
          <p:sp>
            <p:nvSpPr>
              <p:cNvPr name="TextBox 20" id="20"/>
              <p:cNvSpPr txBox="true"/>
              <p:nvPr/>
            </p:nvSpPr>
            <p:spPr>
              <a:xfrm>
                <a:off x="0" y="-38100"/>
                <a:ext cx="860624" cy="1114127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21" id="21"/>
            <p:cNvGrpSpPr/>
            <p:nvPr/>
          </p:nvGrpSpPr>
          <p:grpSpPr>
            <a:xfrm rot="0">
              <a:off x="0" y="0"/>
              <a:ext cx="5447386" cy="4356907"/>
              <a:chOff x="0" y="0"/>
              <a:chExt cx="812800" cy="650090"/>
            </a:xfrm>
          </p:grpSpPr>
          <p:sp>
            <p:nvSpPr>
              <p:cNvPr name="Freeform 22" id="22"/>
              <p:cNvSpPr/>
              <p:nvPr/>
            </p:nvSpPr>
            <p:spPr>
              <a:xfrm flipH="false" flipV="false" rot="0">
                <a:off x="0" y="0"/>
                <a:ext cx="812800" cy="650091"/>
              </a:xfrm>
              <a:custGeom>
                <a:avLst/>
                <a:gdLst/>
                <a:ahLst/>
                <a:cxnLst/>
                <a:rect r="r" b="b" t="t" l="l"/>
                <a:pathLst>
                  <a:path h="65009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0091"/>
                    </a:lnTo>
                    <a:lnTo>
                      <a:pt x="0" y="650091"/>
                    </a:lnTo>
                    <a:close/>
                  </a:path>
                </a:pathLst>
              </a:custGeom>
              <a:blipFill>
                <a:blip r:embed="rId3"/>
                <a:stretch>
                  <a:fillRect l="0" t="-12514" r="0" b="-12514"/>
                </a:stretch>
              </a:blipFill>
            </p:spPr>
          </p:sp>
        </p:grpSp>
        <p:sp>
          <p:nvSpPr>
            <p:cNvPr name="TextBox 23" id="23"/>
            <p:cNvSpPr txBox="true"/>
            <p:nvPr/>
          </p:nvSpPr>
          <p:spPr>
            <a:xfrm rot="0">
              <a:off x="364895" y="5712051"/>
              <a:ext cx="4717597" cy="8153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4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Fonctionnalités spécifiques, Expérience utilisateur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815300" y="5001022"/>
              <a:ext cx="3815416" cy="5251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Différenciation</a:t>
              </a:r>
            </a:p>
          </p:txBody>
        </p:sp>
      </p:grpSp>
      <p:sp>
        <p:nvSpPr>
          <p:cNvPr name="Freeform 25" id="25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1302956" y="3953058"/>
            <a:ext cx="4466540" cy="5000318"/>
            <a:chOff x="0" y="0"/>
            <a:chExt cx="5955386" cy="6667091"/>
          </a:xfrm>
        </p:grpSpPr>
        <p:grpSp>
          <p:nvGrpSpPr>
            <p:cNvPr name="Group 27" id="27"/>
            <p:cNvGrpSpPr/>
            <p:nvPr/>
          </p:nvGrpSpPr>
          <p:grpSpPr>
            <a:xfrm rot="5400000">
              <a:off x="1064723" y="-273817"/>
              <a:ext cx="4356907" cy="5424420"/>
              <a:chOff x="0" y="0"/>
              <a:chExt cx="860624" cy="1071490"/>
            </a:xfrm>
          </p:grpSpPr>
          <p:sp>
            <p:nvSpPr>
              <p:cNvPr name="Freeform 28" id="28"/>
              <p:cNvSpPr/>
              <p:nvPr/>
            </p:nvSpPr>
            <p:spPr>
              <a:xfrm flipH="false" flipV="false" rot="0">
                <a:off x="0" y="0"/>
                <a:ext cx="860624" cy="1071490"/>
              </a:xfrm>
              <a:custGeom>
                <a:avLst/>
                <a:gdLst/>
                <a:ahLst/>
                <a:cxnLst/>
                <a:rect r="r" b="b" t="t" l="l"/>
                <a:pathLst>
                  <a:path h="1071490" w="860624">
                    <a:moveTo>
                      <a:pt x="0" y="0"/>
                    </a:moveTo>
                    <a:lnTo>
                      <a:pt x="860624" y="0"/>
                    </a:lnTo>
                    <a:lnTo>
                      <a:pt x="860624" y="1071490"/>
                    </a:lnTo>
                    <a:lnTo>
                      <a:pt x="0" y="1071490"/>
                    </a:lnTo>
                    <a:close/>
                  </a:path>
                </a:pathLst>
              </a:custGeom>
              <a:solidFill>
                <a:srgbClr val="37426C"/>
              </a:solidFill>
            </p:spPr>
          </p:sp>
          <p:sp>
            <p:nvSpPr>
              <p:cNvPr name="TextBox 29" id="29"/>
              <p:cNvSpPr txBox="true"/>
              <p:nvPr/>
            </p:nvSpPr>
            <p:spPr>
              <a:xfrm>
                <a:off x="0" y="-38100"/>
                <a:ext cx="860624" cy="1109590"/>
              </a:xfrm>
              <a:prstGeom prst="rect">
                <a:avLst/>
              </a:prstGeom>
            </p:spPr>
            <p:txBody>
              <a:bodyPr anchor="ctr" rtlCol="false" tIns="50800" lIns="50800" bIns="50800" rIns="50800"/>
              <a:lstStyle/>
              <a:p>
                <a:pPr algn="ctr">
                  <a:lnSpc>
                    <a:spcPts val="2659"/>
                  </a:lnSpc>
                  <a:spcBef>
                    <a:spcPct val="0"/>
                  </a:spcBef>
                </a:pPr>
              </a:p>
            </p:txBody>
          </p:sp>
        </p:grpSp>
        <p:grpSp>
          <p:nvGrpSpPr>
            <p:cNvPr name="Group 30" id="30"/>
            <p:cNvGrpSpPr/>
            <p:nvPr/>
          </p:nvGrpSpPr>
          <p:grpSpPr>
            <a:xfrm rot="0">
              <a:off x="0" y="0"/>
              <a:ext cx="5447386" cy="4356907"/>
              <a:chOff x="0" y="0"/>
              <a:chExt cx="812800" cy="650090"/>
            </a:xfrm>
          </p:grpSpPr>
          <p:sp>
            <p:nvSpPr>
              <p:cNvPr name="Freeform 31" id="31"/>
              <p:cNvSpPr/>
              <p:nvPr/>
            </p:nvSpPr>
            <p:spPr>
              <a:xfrm flipH="false" flipV="false" rot="0">
                <a:off x="0" y="0"/>
                <a:ext cx="812800" cy="650091"/>
              </a:xfrm>
              <a:custGeom>
                <a:avLst/>
                <a:gdLst/>
                <a:ahLst/>
                <a:cxnLst/>
                <a:rect r="r" b="b" t="t" l="l"/>
                <a:pathLst>
                  <a:path h="650091" w="812800">
                    <a:moveTo>
                      <a:pt x="0" y="0"/>
                    </a:moveTo>
                    <a:lnTo>
                      <a:pt x="812800" y="0"/>
                    </a:lnTo>
                    <a:lnTo>
                      <a:pt x="812800" y="650091"/>
                    </a:lnTo>
                    <a:lnTo>
                      <a:pt x="0" y="650091"/>
                    </a:lnTo>
                    <a:close/>
                  </a:path>
                </a:pathLst>
              </a:custGeom>
              <a:blipFill>
                <a:blip r:embed="rId5"/>
                <a:stretch>
                  <a:fillRect l="-39775" t="0" r="-39775" b="0"/>
                </a:stretch>
              </a:blipFill>
            </p:spPr>
          </p:sp>
        </p:grpSp>
        <p:sp>
          <p:nvSpPr>
            <p:cNvPr name="TextBox 32" id="32"/>
            <p:cNvSpPr txBox="true"/>
            <p:nvPr/>
          </p:nvSpPr>
          <p:spPr>
            <a:xfrm rot="0">
              <a:off x="354064" y="6270851"/>
              <a:ext cx="4739258" cy="39624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2520"/>
                </a:lnSpc>
              </a:pPr>
              <a:r>
                <a:rPr lang="en-US" sz="1800" spc="4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Créer son propre TCG !</a:t>
              </a:r>
            </a:p>
          </p:txBody>
        </p:sp>
        <p:sp>
          <p:nvSpPr>
            <p:cNvPr name="TextBox 33" id="33"/>
            <p:cNvSpPr txBox="true"/>
            <p:nvPr/>
          </p:nvSpPr>
          <p:spPr>
            <a:xfrm rot="0">
              <a:off x="815300" y="5001022"/>
              <a:ext cx="3815416" cy="108394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359"/>
                </a:lnSpc>
              </a:pPr>
              <a:r>
                <a:rPr lang="en-US" sz="2400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Description du concept</a:t>
              </a:r>
            </a:p>
          </p:txBody>
        </p:sp>
      </p:grp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82159" y="1744762"/>
            <a:ext cx="7816116" cy="3398738"/>
            <a:chOff x="0" y="0"/>
            <a:chExt cx="10421487" cy="4531651"/>
          </a:xfrm>
        </p:grpSpPr>
        <p:sp>
          <p:nvSpPr>
            <p:cNvPr name="AutoShape 4" id="4"/>
            <p:cNvSpPr/>
            <p:nvPr/>
          </p:nvSpPr>
          <p:spPr>
            <a:xfrm>
              <a:off x="16916" y="3780041"/>
              <a:ext cx="2390922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0421487" cy="29296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Description du concept 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2950422"/>
              <a:ext cx="929830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CRÉER SON PROPRE TCG 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916" y="4088463"/>
              <a:ext cx="10404572" cy="443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5421" y="5418944"/>
            <a:ext cx="5645416" cy="4547165"/>
            <a:chOff x="0" y="0"/>
            <a:chExt cx="1009111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9111" cy="812800"/>
            </a:xfrm>
            <a:custGeom>
              <a:avLst/>
              <a:gdLst/>
              <a:ahLst/>
              <a:cxnLst/>
              <a:rect r="r" b="b" t="t" l="l"/>
              <a:pathLst>
                <a:path h="812800" w="1009111">
                  <a:moveTo>
                    <a:pt x="31541" y="0"/>
                  </a:moveTo>
                  <a:lnTo>
                    <a:pt x="977570" y="0"/>
                  </a:lnTo>
                  <a:cubicBezTo>
                    <a:pt x="994990" y="0"/>
                    <a:pt x="1009111" y="14122"/>
                    <a:pt x="1009111" y="31541"/>
                  </a:cubicBezTo>
                  <a:lnTo>
                    <a:pt x="1009111" y="781259"/>
                  </a:lnTo>
                  <a:cubicBezTo>
                    <a:pt x="1009111" y="798678"/>
                    <a:pt x="994990" y="812800"/>
                    <a:pt x="977570" y="812800"/>
                  </a:cubicBezTo>
                  <a:lnTo>
                    <a:pt x="31541" y="812800"/>
                  </a:lnTo>
                  <a:cubicBezTo>
                    <a:pt x="14122" y="812800"/>
                    <a:pt x="0" y="798678"/>
                    <a:pt x="0" y="781259"/>
                  </a:cubicBezTo>
                  <a:lnTo>
                    <a:pt x="0" y="31541"/>
                  </a:lnTo>
                  <a:cubicBezTo>
                    <a:pt x="0" y="14122"/>
                    <a:pt x="14122" y="0"/>
                    <a:pt x="31541" y="0"/>
                  </a:cubicBezTo>
                  <a:close/>
                </a:path>
              </a:pathLst>
            </a:custGeom>
            <a:blipFill>
              <a:blip r:embed="rId3"/>
              <a:stretch>
                <a:fillRect l="-10027" t="0" r="-1002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126246" y="-3325317"/>
            <a:ext cx="970915" cy="12480265"/>
            <a:chOff x="0" y="0"/>
            <a:chExt cx="1294553" cy="16640353"/>
          </a:xfrm>
        </p:grpSpPr>
        <p:sp>
          <p:nvSpPr>
            <p:cNvPr name="TextBox 11" id="11"/>
            <p:cNvSpPr txBox="true"/>
            <p:nvPr/>
          </p:nvSpPr>
          <p:spPr>
            <a:xfrm rot="-5400000">
              <a:off x="-3501506" y="11844294"/>
              <a:ext cx="81737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Concept du Jeu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815815" y="79"/>
              <a:ext cx="25400" cy="8140597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95421" y="368784"/>
            <a:ext cx="5645416" cy="4547165"/>
            <a:chOff x="0" y="0"/>
            <a:chExt cx="1009111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9111" cy="812800"/>
            </a:xfrm>
            <a:custGeom>
              <a:avLst/>
              <a:gdLst/>
              <a:ahLst/>
              <a:cxnLst/>
              <a:rect r="r" b="b" t="t" l="l"/>
              <a:pathLst>
                <a:path h="812800" w="1009111">
                  <a:moveTo>
                    <a:pt x="31541" y="0"/>
                  </a:moveTo>
                  <a:lnTo>
                    <a:pt x="977570" y="0"/>
                  </a:lnTo>
                  <a:cubicBezTo>
                    <a:pt x="994990" y="0"/>
                    <a:pt x="1009111" y="14122"/>
                    <a:pt x="1009111" y="31541"/>
                  </a:cubicBezTo>
                  <a:lnTo>
                    <a:pt x="1009111" y="781259"/>
                  </a:lnTo>
                  <a:cubicBezTo>
                    <a:pt x="1009111" y="798678"/>
                    <a:pt x="994990" y="812800"/>
                    <a:pt x="977570" y="812800"/>
                  </a:cubicBezTo>
                  <a:lnTo>
                    <a:pt x="31541" y="812800"/>
                  </a:lnTo>
                  <a:cubicBezTo>
                    <a:pt x="14122" y="812800"/>
                    <a:pt x="0" y="798678"/>
                    <a:pt x="0" y="781259"/>
                  </a:cubicBezTo>
                  <a:lnTo>
                    <a:pt x="0" y="31541"/>
                  </a:lnTo>
                  <a:cubicBezTo>
                    <a:pt x="0" y="14122"/>
                    <a:pt x="14122" y="0"/>
                    <a:pt x="31541" y="0"/>
                  </a:cubicBezTo>
                  <a:close/>
                </a:path>
              </a:pathLst>
            </a:custGeom>
            <a:blipFill>
              <a:blip r:embed="rId4"/>
              <a:stretch>
                <a:fillRect l="-21672" t="0" r="-21672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7582159" y="5352269"/>
            <a:ext cx="7142221" cy="11102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0"/>
              </a:lnSpc>
              <a:spcBef>
                <a:spcPct val="0"/>
              </a:spcBef>
            </a:pPr>
            <a:r>
              <a:rPr lang="en-US" sz="3164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Une  application web pour créer et jouer à son propre TCG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582159" y="7110814"/>
            <a:ext cx="7142221" cy="16722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0"/>
              </a:lnSpc>
              <a:spcBef>
                <a:spcPct val="0"/>
              </a:spcBef>
            </a:pPr>
            <a:r>
              <a:rPr lang="en-US" sz="3164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Créer un deck à partir de vos amis, vos collègues et même vos animaux de cie ! 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7582159" y="1744762"/>
            <a:ext cx="7816116" cy="2265263"/>
            <a:chOff x="0" y="0"/>
            <a:chExt cx="10421487" cy="3020351"/>
          </a:xfrm>
        </p:grpSpPr>
        <p:sp>
          <p:nvSpPr>
            <p:cNvPr name="AutoShape 4" id="4"/>
            <p:cNvSpPr/>
            <p:nvPr/>
          </p:nvSpPr>
          <p:spPr>
            <a:xfrm>
              <a:off x="16916" y="2268741"/>
              <a:ext cx="2390922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0421487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Pré-requis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39122"/>
              <a:ext cx="9298302" cy="4497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CRÉER SON PROPRE TCG !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916" y="2577163"/>
              <a:ext cx="10404572" cy="443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295421" y="5418944"/>
            <a:ext cx="5645416" cy="4547165"/>
            <a:chOff x="0" y="0"/>
            <a:chExt cx="1009111" cy="812800"/>
          </a:xfrm>
        </p:grpSpPr>
        <p:sp>
          <p:nvSpPr>
            <p:cNvPr name="Freeform 9" id="9"/>
            <p:cNvSpPr/>
            <p:nvPr/>
          </p:nvSpPr>
          <p:spPr>
            <a:xfrm flipH="false" flipV="false" rot="0">
              <a:off x="0" y="0"/>
              <a:ext cx="1009111" cy="812800"/>
            </a:xfrm>
            <a:custGeom>
              <a:avLst/>
              <a:gdLst/>
              <a:ahLst/>
              <a:cxnLst/>
              <a:rect r="r" b="b" t="t" l="l"/>
              <a:pathLst>
                <a:path h="812800" w="1009111">
                  <a:moveTo>
                    <a:pt x="31541" y="0"/>
                  </a:moveTo>
                  <a:lnTo>
                    <a:pt x="977570" y="0"/>
                  </a:lnTo>
                  <a:cubicBezTo>
                    <a:pt x="994990" y="0"/>
                    <a:pt x="1009111" y="14122"/>
                    <a:pt x="1009111" y="31541"/>
                  </a:cubicBezTo>
                  <a:lnTo>
                    <a:pt x="1009111" y="781259"/>
                  </a:lnTo>
                  <a:cubicBezTo>
                    <a:pt x="1009111" y="798678"/>
                    <a:pt x="994990" y="812800"/>
                    <a:pt x="977570" y="812800"/>
                  </a:cubicBezTo>
                  <a:lnTo>
                    <a:pt x="31541" y="812800"/>
                  </a:lnTo>
                  <a:cubicBezTo>
                    <a:pt x="14122" y="812800"/>
                    <a:pt x="0" y="798678"/>
                    <a:pt x="0" y="781259"/>
                  </a:cubicBezTo>
                  <a:lnTo>
                    <a:pt x="0" y="31541"/>
                  </a:lnTo>
                  <a:cubicBezTo>
                    <a:pt x="0" y="14122"/>
                    <a:pt x="14122" y="0"/>
                    <a:pt x="31541" y="0"/>
                  </a:cubicBezTo>
                  <a:close/>
                </a:path>
              </a:pathLst>
            </a:custGeom>
            <a:blipFill>
              <a:blip r:embed="rId3"/>
              <a:stretch>
                <a:fillRect l="-3697" t="0" r="-3697" b="0"/>
              </a:stretch>
            </a:blipFill>
          </p:spPr>
        </p:sp>
      </p:grpSp>
      <p:grpSp>
        <p:nvGrpSpPr>
          <p:cNvPr name="Group 10" id="10"/>
          <p:cNvGrpSpPr/>
          <p:nvPr/>
        </p:nvGrpSpPr>
        <p:grpSpPr>
          <a:xfrm rot="0">
            <a:off x="17126246" y="-3325317"/>
            <a:ext cx="970915" cy="12480265"/>
            <a:chOff x="0" y="0"/>
            <a:chExt cx="1294553" cy="16640353"/>
          </a:xfrm>
        </p:grpSpPr>
        <p:sp>
          <p:nvSpPr>
            <p:cNvPr name="TextBox 11" id="11"/>
            <p:cNvSpPr txBox="true"/>
            <p:nvPr/>
          </p:nvSpPr>
          <p:spPr>
            <a:xfrm rot="-5400000">
              <a:off x="-3501506" y="11844294"/>
              <a:ext cx="81737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Concept du Jeu</a:t>
              </a:r>
            </a:p>
          </p:txBody>
        </p:sp>
        <p:sp>
          <p:nvSpPr>
            <p:cNvPr name="AutoShape 12" id="12"/>
            <p:cNvSpPr/>
            <p:nvPr/>
          </p:nvSpPr>
          <p:spPr>
            <a:xfrm>
              <a:off x="815815" y="79"/>
              <a:ext cx="25400" cy="8140597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3" id="13"/>
          <p:cNvGrpSpPr/>
          <p:nvPr/>
        </p:nvGrpSpPr>
        <p:grpSpPr>
          <a:xfrm rot="0">
            <a:off x="295421" y="368784"/>
            <a:ext cx="5645416" cy="4547165"/>
            <a:chOff x="0" y="0"/>
            <a:chExt cx="1009111" cy="812800"/>
          </a:xfrm>
        </p:grpSpPr>
        <p:sp>
          <p:nvSpPr>
            <p:cNvPr name="Freeform 14" id="14"/>
            <p:cNvSpPr/>
            <p:nvPr/>
          </p:nvSpPr>
          <p:spPr>
            <a:xfrm flipH="false" flipV="false" rot="0">
              <a:off x="0" y="0"/>
              <a:ext cx="1009111" cy="812800"/>
            </a:xfrm>
            <a:custGeom>
              <a:avLst/>
              <a:gdLst/>
              <a:ahLst/>
              <a:cxnLst/>
              <a:rect r="r" b="b" t="t" l="l"/>
              <a:pathLst>
                <a:path h="812800" w="1009111">
                  <a:moveTo>
                    <a:pt x="31541" y="0"/>
                  </a:moveTo>
                  <a:lnTo>
                    <a:pt x="977570" y="0"/>
                  </a:lnTo>
                  <a:cubicBezTo>
                    <a:pt x="994990" y="0"/>
                    <a:pt x="1009111" y="14122"/>
                    <a:pt x="1009111" y="31541"/>
                  </a:cubicBezTo>
                  <a:lnTo>
                    <a:pt x="1009111" y="781259"/>
                  </a:lnTo>
                  <a:cubicBezTo>
                    <a:pt x="1009111" y="798678"/>
                    <a:pt x="994990" y="812800"/>
                    <a:pt x="977570" y="812800"/>
                  </a:cubicBezTo>
                  <a:lnTo>
                    <a:pt x="31541" y="812800"/>
                  </a:lnTo>
                  <a:cubicBezTo>
                    <a:pt x="14122" y="812800"/>
                    <a:pt x="0" y="798678"/>
                    <a:pt x="0" y="781259"/>
                  </a:cubicBezTo>
                  <a:lnTo>
                    <a:pt x="0" y="31541"/>
                  </a:lnTo>
                  <a:cubicBezTo>
                    <a:pt x="0" y="14122"/>
                    <a:pt x="14122" y="0"/>
                    <a:pt x="31541" y="0"/>
                  </a:cubicBezTo>
                  <a:close/>
                </a:path>
              </a:pathLst>
            </a:custGeom>
            <a:blipFill>
              <a:blip r:embed="rId4"/>
              <a:stretch>
                <a:fillRect l="-2827" t="0" r="-2827" b="0"/>
              </a:stretch>
            </a:blipFill>
          </p:spPr>
        </p:sp>
      </p:grpSp>
      <p:sp>
        <p:nvSpPr>
          <p:cNvPr name="TextBox 15" id="15"/>
          <p:cNvSpPr txBox="true"/>
          <p:nvPr/>
        </p:nvSpPr>
        <p:spPr>
          <a:xfrm rot="0">
            <a:off x="6188409" y="4561788"/>
            <a:ext cx="7620377" cy="130445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75"/>
              </a:lnSpc>
              <a:spcBef>
                <a:spcPct val="0"/>
              </a:spcBef>
            </a:pPr>
            <a:r>
              <a:rPr lang="en-US" sz="3768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Un éditeur de cartes simple, intuitif et rapide 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9144000" y="6276020"/>
            <a:ext cx="7142221" cy="5482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430"/>
              </a:lnSpc>
              <a:spcBef>
                <a:spcPct val="0"/>
              </a:spcBef>
            </a:pPr>
            <a:r>
              <a:rPr lang="en-US" sz="3164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Des règles simples pour s’amuser 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6188409" y="7165321"/>
            <a:ext cx="5498886" cy="13046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5266"/>
              </a:lnSpc>
              <a:spcBef>
                <a:spcPct val="0"/>
              </a:spcBef>
            </a:pPr>
            <a:r>
              <a:rPr lang="en-US" sz="3761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Laisser de la liberté à l’utilisateur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643862" y="8512011"/>
            <a:ext cx="6142496" cy="11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>
              <a:lnSpc>
                <a:spcPts val="4709"/>
              </a:lnSpc>
              <a:spcBef>
                <a:spcPct val="0"/>
              </a:spcBef>
            </a:pPr>
            <a:r>
              <a:rPr lang="en-US" sz="3364">
                <a:solidFill>
                  <a:srgbClr val="011C30"/>
                </a:solidFill>
                <a:latin typeface="Open Sans Extra Bold"/>
                <a:ea typeface="Open Sans Extra Bold"/>
                <a:cs typeface="Open Sans Extra Bold"/>
                <a:sym typeface="Open Sans Extra Bold"/>
              </a:rPr>
              <a:t>Des contraintes pour que le jeu reste viable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F8FAFC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5974605" y="9683319"/>
            <a:ext cx="2284820" cy="565581"/>
          </a:xfrm>
          <a:custGeom>
            <a:avLst/>
            <a:gdLst/>
            <a:ahLst/>
            <a:cxnLst/>
            <a:rect r="r" b="b" t="t" l="l"/>
            <a:pathLst>
              <a:path h="565581" w="2284820">
                <a:moveTo>
                  <a:pt x="0" y="0"/>
                </a:moveTo>
                <a:lnTo>
                  <a:pt x="2284820" y="0"/>
                </a:lnTo>
                <a:lnTo>
                  <a:pt x="2284820" y="565581"/>
                </a:lnTo>
                <a:lnTo>
                  <a:pt x="0" y="565581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grpSp>
        <p:nvGrpSpPr>
          <p:cNvPr name="Group 3" id="3"/>
          <p:cNvGrpSpPr/>
          <p:nvPr/>
        </p:nvGrpSpPr>
        <p:grpSpPr>
          <a:xfrm rot="0">
            <a:off x="9916362" y="2610693"/>
            <a:ext cx="7816116" cy="2617688"/>
            <a:chOff x="0" y="0"/>
            <a:chExt cx="10421487" cy="3490251"/>
          </a:xfrm>
        </p:grpSpPr>
        <p:sp>
          <p:nvSpPr>
            <p:cNvPr name="AutoShape 4" id="4"/>
            <p:cNvSpPr/>
            <p:nvPr/>
          </p:nvSpPr>
          <p:spPr>
            <a:xfrm>
              <a:off x="16916" y="2738641"/>
              <a:ext cx="2390922" cy="0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  <p:sp>
          <p:nvSpPr>
            <p:cNvPr name="TextBox 5" id="5"/>
            <p:cNvSpPr txBox="true"/>
            <p:nvPr/>
          </p:nvSpPr>
          <p:spPr>
            <a:xfrm rot="0">
              <a:off x="0" y="-123825"/>
              <a:ext cx="10421487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Structure de base</a:t>
              </a:r>
            </a:p>
          </p:txBody>
        </p:sp>
        <p:sp>
          <p:nvSpPr>
            <p:cNvPr name="TextBox 6" id="6"/>
            <p:cNvSpPr txBox="true"/>
            <p:nvPr/>
          </p:nvSpPr>
          <p:spPr>
            <a:xfrm rot="0">
              <a:off x="0" y="1439122"/>
              <a:ext cx="9298302" cy="91969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2800"/>
                </a:lnSpc>
              </a:pPr>
              <a:r>
                <a:rPr lang="en-US" sz="2000" spc="88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TYPES DE CARTES, MÉCANIQUE DE JEU, RÈGLES PRINCIPALES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16916" y="3047063"/>
              <a:ext cx="10404572" cy="44318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3183"/>
                </a:lnSpc>
              </a:pP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17126246" y="-3325317"/>
            <a:ext cx="970915" cy="12480265"/>
            <a:chOff x="0" y="0"/>
            <a:chExt cx="1294553" cy="16640353"/>
          </a:xfrm>
        </p:grpSpPr>
        <p:sp>
          <p:nvSpPr>
            <p:cNvPr name="TextBox 9" id="9"/>
            <p:cNvSpPr txBox="true"/>
            <p:nvPr/>
          </p:nvSpPr>
          <p:spPr>
            <a:xfrm rot="-5400000">
              <a:off x="-3501506" y="11844294"/>
              <a:ext cx="8173742" cy="141837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l">
                <a:lnSpc>
                  <a:spcPts val="8959"/>
                </a:lnSpc>
              </a:pPr>
              <a:r>
                <a:rPr lang="en-US" sz="6399">
                  <a:solidFill>
                    <a:srgbClr val="011C30"/>
                  </a:solidFill>
                  <a:latin typeface="Varela Round"/>
                  <a:ea typeface="Varela Round"/>
                  <a:cs typeface="Varela Round"/>
                  <a:sym typeface="Varela Round"/>
                </a:rPr>
                <a:t>Concept du Jeu</a:t>
              </a:r>
            </a:p>
          </p:txBody>
        </p:sp>
        <p:sp>
          <p:nvSpPr>
            <p:cNvPr name="AutoShape 10" id="10"/>
            <p:cNvSpPr/>
            <p:nvPr/>
          </p:nvSpPr>
          <p:spPr>
            <a:xfrm>
              <a:off x="815815" y="79"/>
              <a:ext cx="25400" cy="8140597"/>
            </a:xfrm>
            <a:prstGeom prst="line">
              <a:avLst/>
            </a:prstGeom>
            <a:ln cap="flat" w="50800">
              <a:solidFill>
                <a:srgbClr val="323147"/>
              </a:solidFill>
              <a:prstDash val="solid"/>
              <a:headEnd type="none" len="sm" w="sm"/>
              <a:tailEnd type="none" len="sm" w="sm"/>
            </a:ln>
          </p:spPr>
        </p:sp>
      </p:grpSp>
      <p:grpSp>
        <p:nvGrpSpPr>
          <p:cNvPr name="Group 11" id="11"/>
          <p:cNvGrpSpPr/>
          <p:nvPr/>
        </p:nvGrpSpPr>
        <p:grpSpPr>
          <a:xfrm rot="0">
            <a:off x="208771" y="596335"/>
            <a:ext cx="9586817" cy="7721811"/>
            <a:chOff x="0" y="0"/>
            <a:chExt cx="1009111" cy="812800"/>
          </a:xfrm>
        </p:grpSpPr>
        <p:sp>
          <p:nvSpPr>
            <p:cNvPr name="Freeform 12" id="12"/>
            <p:cNvSpPr/>
            <p:nvPr/>
          </p:nvSpPr>
          <p:spPr>
            <a:xfrm flipH="false" flipV="false" rot="0">
              <a:off x="0" y="0"/>
              <a:ext cx="1009111" cy="812800"/>
            </a:xfrm>
            <a:custGeom>
              <a:avLst/>
              <a:gdLst/>
              <a:ahLst/>
              <a:cxnLst/>
              <a:rect r="r" b="b" t="t" l="l"/>
              <a:pathLst>
                <a:path h="812800" w="1009111">
                  <a:moveTo>
                    <a:pt x="18574" y="0"/>
                  </a:moveTo>
                  <a:lnTo>
                    <a:pt x="990537" y="0"/>
                  </a:lnTo>
                  <a:cubicBezTo>
                    <a:pt x="995463" y="0"/>
                    <a:pt x="1000188" y="1957"/>
                    <a:pt x="1003671" y="5440"/>
                  </a:cubicBezTo>
                  <a:cubicBezTo>
                    <a:pt x="1007154" y="8923"/>
                    <a:pt x="1009111" y="13648"/>
                    <a:pt x="1009111" y="18574"/>
                  </a:cubicBezTo>
                  <a:lnTo>
                    <a:pt x="1009111" y="794226"/>
                  </a:lnTo>
                  <a:cubicBezTo>
                    <a:pt x="1009111" y="804484"/>
                    <a:pt x="1000795" y="812800"/>
                    <a:pt x="990537" y="812800"/>
                  </a:cubicBezTo>
                  <a:lnTo>
                    <a:pt x="18574" y="812800"/>
                  </a:lnTo>
                  <a:cubicBezTo>
                    <a:pt x="8316" y="812800"/>
                    <a:pt x="0" y="804484"/>
                    <a:pt x="0" y="794226"/>
                  </a:cubicBezTo>
                  <a:lnTo>
                    <a:pt x="0" y="18574"/>
                  </a:lnTo>
                  <a:cubicBezTo>
                    <a:pt x="0" y="8316"/>
                    <a:pt x="8316" y="0"/>
                    <a:pt x="18574" y="0"/>
                  </a:cubicBezTo>
                  <a:close/>
                </a:path>
              </a:pathLst>
            </a:custGeom>
            <a:blipFill>
              <a:blip r:embed="rId3"/>
              <a:stretch>
                <a:fillRect l="-21474" t="0" r="-21474" b="0"/>
              </a:stretch>
            </a:blipFill>
          </p:spPr>
        </p:sp>
      </p:grp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DAGOU74lZrs</dc:identifier>
  <dcterms:modified xsi:type="dcterms:W3CDTF">2011-08-01T06:04:30Z</dcterms:modified>
  <cp:revision>1</cp:revision>
  <dc:title>T-YEP Keynote TCG</dc:title>
</cp:coreProperties>
</file>